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6" r:id="rId5"/>
    <p:sldMasterId id="2147483825" r:id="rId6"/>
  </p:sldMasterIdLst>
  <p:notesMasterIdLst>
    <p:notesMasterId r:id="rId50"/>
  </p:notesMasterIdLst>
  <p:handoutMasterIdLst>
    <p:handoutMasterId r:id="rId51"/>
  </p:handoutMasterIdLst>
  <p:sldIdLst>
    <p:sldId id="382" r:id="rId7"/>
    <p:sldId id="383" r:id="rId8"/>
    <p:sldId id="487" r:id="rId9"/>
    <p:sldId id="419" r:id="rId10"/>
    <p:sldId id="392" r:id="rId11"/>
    <p:sldId id="391" r:id="rId12"/>
    <p:sldId id="389" r:id="rId13"/>
    <p:sldId id="483" r:id="rId14"/>
    <p:sldId id="453" r:id="rId15"/>
    <p:sldId id="482" r:id="rId16"/>
    <p:sldId id="504" r:id="rId17"/>
    <p:sldId id="455" r:id="rId18"/>
    <p:sldId id="503" r:id="rId19"/>
    <p:sldId id="458" r:id="rId20"/>
    <p:sldId id="492" r:id="rId21"/>
    <p:sldId id="493" r:id="rId22"/>
    <p:sldId id="494" r:id="rId23"/>
    <p:sldId id="495" r:id="rId24"/>
    <p:sldId id="496" r:id="rId25"/>
    <p:sldId id="497" r:id="rId26"/>
    <p:sldId id="498" r:id="rId27"/>
    <p:sldId id="499" r:id="rId28"/>
    <p:sldId id="500" r:id="rId29"/>
    <p:sldId id="501" r:id="rId30"/>
    <p:sldId id="502" r:id="rId31"/>
    <p:sldId id="457" r:id="rId32"/>
    <p:sldId id="400" r:id="rId33"/>
    <p:sldId id="418" r:id="rId34"/>
    <p:sldId id="461" r:id="rId35"/>
    <p:sldId id="460" r:id="rId36"/>
    <p:sldId id="475" r:id="rId37"/>
    <p:sldId id="472" r:id="rId38"/>
    <p:sldId id="484" r:id="rId39"/>
    <p:sldId id="485" r:id="rId40"/>
    <p:sldId id="477" r:id="rId41"/>
    <p:sldId id="416" r:id="rId42"/>
    <p:sldId id="481" r:id="rId43"/>
    <p:sldId id="476" r:id="rId44"/>
    <p:sldId id="474" r:id="rId45"/>
    <p:sldId id="488" r:id="rId46"/>
    <p:sldId id="473" r:id="rId47"/>
    <p:sldId id="491" r:id="rId48"/>
    <p:sldId id="421" r:id="rId49"/>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Calibri Bold" panose="020F0702030404030204" pitchFamily="34" charset="0"/>
      <p:bold r:id="rId56"/>
    </p:embeddedFont>
    <p:embeddedFont>
      <p:font typeface="Gill Sans MT" panose="020B0502020104020203" pitchFamily="34" charset="0"/>
      <p:regular r:id="rId57"/>
      <p:bold r:id="rId58"/>
      <p:italic r:id="rId59"/>
      <p:boldItalic r:id="rId60"/>
    </p:embeddedFont>
    <p:embeddedFont>
      <p:font typeface="Trebuchet MS" panose="020B0603020202020204" pitchFamily="34" charset="0"/>
      <p:regular r:id="rId61"/>
      <p:bold r:id="rId62"/>
      <p:italic r:id="rId63"/>
      <p:boldItalic r:id="rId64"/>
    </p:embeddedFont>
    <p:embeddedFont>
      <p:font typeface="Verdana" panose="020B0604030504040204" pitchFamily="34" charset="0"/>
      <p:regular r:id="rId65"/>
      <p:bold r:id="rId66"/>
      <p:italic r:id="rId67"/>
      <p:boldItalic r:id="rId68"/>
    </p:embeddedFont>
    <p:embeddedFont>
      <p:font typeface="Wingdings 2" panose="05020102010507070707" pitchFamily="18" charset="2"/>
      <p:regular r:id="rId69"/>
    </p:embeddedFont>
  </p:embeddedFontLst>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774213-CD41-E76E-216B-658EE2CE6079}" name="Ria Kuykens" initials="RK" userId="S::ria.kuykens@onderwijsinspectie.be::47295c7e-d12e-4515-86ed-bd37913baddb" providerId="AD"/>
  <p188:author id="{A171F331-2B6F-A140-64AE-8EE4D8E104BC}" name="Vander Elst Bieke" initials="VEB" userId="S::bieke.vanderelst@ond.vlaanderen.be::0850b3f7-88df-44f4-b40b-87ae129516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CCFF"/>
    <a:srgbClr val="45C792"/>
    <a:srgbClr val="FFFFCC"/>
    <a:srgbClr val="EEEEE7"/>
    <a:srgbClr val="FFFF99"/>
    <a:srgbClr val="FFFF66"/>
    <a:srgbClr val="96969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91"/>
    <p:restoredTop sz="94701"/>
  </p:normalViewPr>
  <p:slideViewPr>
    <p:cSldViewPr snapToGrid="0">
      <p:cViewPr>
        <p:scale>
          <a:sx n="62" d="100"/>
          <a:sy n="62" d="100"/>
        </p:scale>
        <p:origin x="1096"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2.xml"/><Relationship Id="rId51" Type="http://schemas.openxmlformats.org/officeDocument/2006/relationships/handoutMaster" Target="handoutMasters/handoutMaster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668" y="8674"/>
            <a:ext cx="2711152" cy="288032"/>
          </a:xfrm>
          <a:prstGeom prst="rect">
            <a:avLst/>
          </a:prstGeom>
        </p:spPr>
        <p:txBody>
          <a:bodyPr vert="horz" lIns="91440" tIns="45720" rIns="91440" bIns="45720" rtlCol="0" anchor="ctr"/>
          <a:lstStyle>
            <a:lvl1pPr algn="l">
              <a:defRPr sz="1200"/>
            </a:lvl1pPr>
          </a:lstStyle>
          <a:p>
            <a:endParaRPr lang="nl-BE" sz="900">
              <a:latin typeface="+mn-lt"/>
            </a:endParaRPr>
          </a:p>
        </p:txBody>
      </p:sp>
      <p:sp>
        <p:nvSpPr>
          <p:cNvPr id="3" name="Tijdelijke aanduiding voor datum 2"/>
          <p:cNvSpPr>
            <a:spLocks noGrp="1"/>
          </p:cNvSpPr>
          <p:nvPr>
            <p:ph type="dt" sz="quarter" idx="1"/>
          </p:nvPr>
        </p:nvSpPr>
        <p:spPr>
          <a:xfrm>
            <a:off x="4161874" y="8674"/>
            <a:ext cx="2711152" cy="288032"/>
          </a:xfrm>
          <a:prstGeom prst="rect">
            <a:avLst/>
          </a:prstGeom>
        </p:spPr>
        <p:txBody>
          <a:bodyPr vert="horz" lIns="91440" tIns="45720" rIns="91440" bIns="45720" rtlCol="0" anchor="ctr"/>
          <a:lstStyle>
            <a:lvl1pPr algn="r">
              <a:defRPr sz="1200"/>
            </a:lvl1pPr>
          </a:lstStyle>
          <a:p>
            <a:fld id="{016AA8AD-A81A-4ED1-BD18-9556C35DDED2}" type="datetimeFigureOut">
              <a:rPr lang="nl-BE" sz="900" smtClean="0">
                <a:latin typeface="+mn-lt"/>
              </a:rPr>
              <a:t>15/12/2023</a:t>
            </a:fld>
            <a:endParaRPr lang="nl-BE" sz="900">
              <a:latin typeface="+mn-lt"/>
            </a:endParaRPr>
          </a:p>
        </p:txBody>
      </p:sp>
      <p:sp>
        <p:nvSpPr>
          <p:cNvPr id="4" name="Tijdelijke aanduiding voor voettekst 3"/>
          <p:cNvSpPr>
            <a:spLocks noGrp="1"/>
          </p:cNvSpPr>
          <p:nvPr>
            <p:ph type="ftr" sz="quarter" idx="2"/>
          </p:nvPr>
        </p:nvSpPr>
        <p:spPr>
          <a:xfrm>
            <a:off x="0" y="8855968"/>
            <a:ext cx="2783160" cy="288032"/>
          </a:xfrm>
          <a:prstGeom prst="rect">
            <a:avLst/>
          </a:prstGeom>
        </p:spPr>
        <p:txBody>
          <a:bodyPr vert="horz" lIns="91440" tIns="45720" rIns="91440" bIns="45720" rtlCol="0" anchor="ctr"/>
          <a:lstStyle>
            <a:lvl1pPr algn="l">
              <a:defRPr sz="1200"/>
            </a:lvl1pPr>
          </a:lstStyle>
          <a:p>
            <a:endParaRPr lang="nl-BE" sz="900">
              <a:latin typeface="+mn-lt"/>
            </a:endParaRPr>
          </a:p>
        </p:txBody>
      </p:sp>
      <p:sp>
        <p:nvSpPr>
          <p:cNvPr id="5" name="Tijdelijke aanduiding voor dianummer 4"/>
          <p:cNvSpPr>
            <a:spLocks noGrp="1"/>
          </p:cNvSpPr>
          <p:nvPr>
            <p:ph type="sldNum" sz="quarter" idx="3"/>
          </p:nvPr>
        </p:nvSpPr>
        <p:spPr>
          <a:xfrm>
            <a:off x="4074840" y="8855968"/>
            <a:ext cx="2783160" cy="288032"/>
          </a:xfrm>
          <a:prstGeom prst="rect">
            <a:avLst/>
          </a:prstGeom>
        </p:spPr>
        <p:txBody>
          <a:bodyPr vert="horz" lIns="91440" tIns="45720" rIns="91440" bIns="45720" rtlCol="0" anchor="ctr"/>
          <a:lstStyle>
            <a:lvl1pPr algn="r">
              <a:defRPr sz="1200"/>
            </a:lvl1pPr>
          </a:lstStyle>
          <a:p>
            <a:fld id="{0D989C1C-1DE7-4DFB-9D52-BB60D39E6190}" type="slidenum">
              <a:rPr lang="nl-BE" sz="900" smtClean="0">
                <a:latin typeface="+mn-lt"/>
              </a:rPr>
              <a:t>‹nr.›</a:t>
            </a:fld>
            <a:endParaRPr lang="nl-BE" sz="900">
              <a:latin typeface="+mn-lt"/>
            </a:endParaRPr>
          </a:p>
        </p:txBody>
      </p:sp>
    </p:spTree>
    <p:extLst>
      <p:ext uri="{BB962C8B-B14F-4D97-AF65-F5344CB8AC3E}">
        <p14:creationId xmlns:p14="http://schemas.microsoft.com/office/powerpoint/2010/main" val="3902205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719477"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900">
                <a:latin typeface="+mn-lt"/>
              </a:defRPr>
            </a:lvl1pPr>
          </a:lstStyle>
          <a:p>
            <a:endParaRPr lang="nl-NL"/>
          </a:p>
        </p:txBody>
      </p:sp>
      <p:sp>
        <p:nvSpPr>
          <p:cNvPr id="4099" name="Rectangle 3"/>
          <p:cNvSpPr>
            <a:spLocks noGrp="1" noChangeArrowheads="1"/>
          </p:cNvSpPr>
          <p:nvPr>
            <p:ph type="dt" idx="1"/>
          </p:nvPr>
        </p:nvSpPr>
        <p:spPr bwMode="auto">
          <a:xfrm>
            <a:off x="4153586" y="0"/>
            <a:ext cx="2704414"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900">
                <a:latin typeface="+mn-lt"/>
              </a:defRPr>
            </a:lvl1pPr>
          </a:lstStyle>
          <a:p>
            <a:endParaRPr lang="nl-NL"/>
          </a:p>
        </p:txBody>
      </p:sp>
      <p:sp>
        <p:nvSpPr>
          <p:cNvPr id="4101" name="Rectangle 5"/>
          <p:cNvSpPr>
            <a:spLocks noGrp="1" noChangeArrowheads="1"/>
          </p:cNvSpPr>
          <p:nvPr>
            <p:ph type="body" sz="quarter" idx="3"/>
          </p:nvPr>
        </p:nvSpPr>
        <p:spPr bwMode="auto">
          <a:xfrm>
            <a:off x="548600" y="4343400"/>
            <a:ext cx="5760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a:t>
            </a:r>
            <a:r>
              <a:rPr lang="nl-NL" err="1"/>
              <a:t>modeltekst</a:t>
            </a:r>
            <a:r>
              <a:rPr lang="nl-NL"/>
              <a: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8855968"/>
            <a:ext cx="2719477"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900">
                <a:latin typeface="+mn-lt"/>
              </a:defRPr>
            </a:lvl1pPr>
          </a:lstStyle>
          <a:p>
            <a:endParaRPr lang="nl-NL"/>
          </a:p>
        </p:txBody>
      </p:sp>
      <p:sp>
        <p:nvSpPr>
          <p:cNvPr id="4103" name="Rectangle 7"/>
          <p:cNvSpPr>
            <a:spLocks noGrp="1" noChangeArrowheads="1"/>
          </p:cNvSpPr>
          <p:nvPr>
            <p:ph type="sldNum" sz="quarter" idx="5"/>
          </p:nvPr>
        </p:nvSpPr>
        <p:spPr bwMode="auto">
          <a:xfrm>
            <a:off x="4094766" y="8855968"/>
            <a:ext cx="278316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900">
                <a:latin typeface="+mn-lt"/>
              </a:defRPr>
            </a:lvl1pPr>
          </a:lstStyle>
          <a:p>
            <a:fld id="{32090DB5-7440-4F80-BB90-9B3321D95F75}" type="slidenum">
              <a:rPr lang="nl-NL" smtClean="0"/>
              <a:pPr/>
              <a:t>‹nr.›</a:t>
            </a:fld>
            <a:endParaRPr lang="nl-NL"/>
          </a:p>
        </p:txBody>
      </p:sp>
      <p:sp>
        <p:nvSpPr>
          <p:cNvPr id="2" name="Tijdelijke aanduiding voor dia-afbeelding 1"/>
          <p:cNvSpPr>
            <a:spLocks noGrp="1" noRot="1" noChangeAspect="1"/>
          </p:cNvSpPr>
          <p:nvPr>
            <p:ph type="sldImg" idx="2"/>
          </p:nvPr>
        </p:nvSpPr>
        <p:spPr>
          <a:xfrm>
            <a:off x="548600" y="348015"/>
            <a:ext cx="5760800" cy="3766785"/>
          </a:xfrm>
          <a:prstGeom prst="rect">
            <a:avLst/>
          </a:prstGeom>
          <a:noFill/>
          <a:ln w="12700">
            <a:solidFill>
              <a:prstClr val="black"/>
            </a:solidFill>
          </a:ln>
        </p:spPr>
        <p:txBody>
          <a:bodyPr vert="horz" lIns="91440" tIns="45720" rIns="91440" bIns="45720" rtlCol="0" anchor="ctr"/>
          <a:lstStyle/>
          <a:p>
            <a:endParaRPr lang="nl-BE"/>
          </a:p>
        </p:txBody>
      </p:sp>
    </p:spTree>
    <p:extLst>
      <p:ext uri="{BB962C8B-B14F-4D97-AF65-F5344CB8AC3E}">
        <p14:creationId xmlns:p14="http://schemas.microsoft.com/office/powerpoint/2010/main" val="16021858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mn-lt"/>
        <a:ea typeface="+mn-ea"/>
        <a:cs typeface="Arial" charset="0"/>
      </a:defRPr>
    </a:lvl1pPr>
    <a:lvl2pPr marL="457200" algn="l" rtl="0" fontAlgn="base">
      <a:spcBef>
        <a:spcPct val="30000"/>
      </a:spcBef>
      <a:spcAft>
        <a:spcPct val="0"/>
      </a:spcAft>
      <a:defRPr sz="1100" kern="1200">
        <a:solidFill>
          <a:schemeClr val="tx1"/>
        </a:solidFill>
        <a:latin typeface="+mn-lt"/>
        <a:ea typeface="+mn-ea"/>
        <a:cs typeface="Arial" charset="0"/>
      </a:defRPr>
    </a:lvl2pPr>
    <a:lvl3pPr marL="914400" algn="l" rtl="0" fontAlgn="base">
      <a:spcBef>
        <a:spcPct val="30000"/>
      </a:spcBef>
      <a:spcAft>
        <a:spcPct val="0"/>
      </a:spcAft>
      <a:defRPr sz="1100" kern="1200">
        <a:solidFill>
          <a:schemeClr val="tx1"/>
        </a:solidFill>
        <a:latin typeface="+mn-lt"/>
        <a:ea typeface="+mn-ea"/>
        <a:cs typeface="Arial" charset="0"/>
      </a:defRPr>
    </a:lvl3pPr>
    <a:lvl4pPr marL="1371600" algn="l" rtl="0" fontAlgn="base">
      <a:spcBef>
        <a:spcPct val="30000"/>
      </a:spcBef>
      <a:spcAft>
        <a:spcPct val="0"/>
      </a:spcAft>
      <a:defRPr sz="1100" kern="1200">
        <a:solidFill>
          <a:schemeClr val="tx1"/>
        </a:solidFill>
        <a:latin typeface="+mn-lt"/>
        <a:ea typeface="+mn-ea"/>
        <a:cs typeface="Arial" charset="0"/>
      </a:defRPr>
    </a:lvl4pPr>
    <a:lvl5pPr marL="1828800" algn="l" rtl="0" fontAlgn="base">
      <a:spcBef>
        <a:spcPct val="30000"/>
      </a:spcBef>
      <a:spcAft>
        <a:spcPct val="0"/>
      </a:spcAft>
      <a:defRPr sz="11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347663"/>
            <a:ext cx="5022850" cy="3767137"/>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a:t>
            </a:fld>
            <a:endParaRPr lang="nl-NL"/>
          </a:p>
        </p:txBody>
      </p:sp>
    </p:spTree>
    <p:extLst>
      <p:ext uri="{BB962C8B-B14F-4D97-AF65-F5344CB8AC3E}">
        <p14:creationId xmlns:p14="http://schemas.microsoft.com/office/powerpoint/2010/main" val="11715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23</a:t>
            </a:fld>
            <a:endParaRPr lang="nl-BE"/>
          </a:p>
        </p:txBody>
      </p:sp>
    </p:spTree>
    <p:extLst>
      <p:ext uri="{BB962C8B-B14F-4D97-AF65-F5344CB8AC3E}">
        <p14:creationId xmlns:p14="http://schemas.microsoft.com/office/powerpoint/2010/main" val="316135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i="0" dirty="0"/>
              <a:t>Verwachtingen onder ieder deel helder</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Gebruiken als reflectietool binnen beleid en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Doorlichting: voor, tijdens en na doorlichting frequent erbij genomen om te reflecteren en onszelf in te schalen.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i="1" dirty="0"/>
          </a:p>
          <a:p>
            <a:endParaRPr lang="nl-BE" dirty="0"/>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24</a:t>
            </a:fld>
            <a:endParaRPr lang="nl-BE"/>
          </a:p>
        </p:txBody>
      </p:sp>
    </p:spTree>
    <p:extLst>
      <p:ext uri="{BB962C8B-B14F-4D97-AF65-F5344CB8AC3E}">
        <p14:creationId xmlns:p14="http://schemas.microsoft.com/office/powerpoint/2010/main" val="384507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BE" dirty="0"/>
              <a:t>Mijn gevoel was enerzijds dat de doorlichting zeer intens was: de voorbereiding en het doorlopen van de try-out houdt je bezig, je hebt heel veel gemengde gevoelens. Anderzijds hebben we het als team de doorlichting vooral als een groeikans gezien en ervaren en heeft dit voor ons wel het beeld scherp gesteld waar we nog moeten in groeien als team.</a:t>
            </a:r>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25</a:t>
            </a:fld>
            <a:endParaRPr lang="nl-BE"/>
          </a:p>
        </p:txBody>
      </p:sp>
    </p:spTree>
    <p:extLst>
      <p:ext uri="{BB962C8B-B14F-4D97-AF65-F5344CB8AC3E}">
        <p14:creationId xmlns:p14="http://schemas.microsoft.com/office/powerpoint/2010/main" val="237345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347663"/>
            <a:ext cx="5022850" cy="3767137"/>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2090DB5-7440-4F80-BB90-9B3321D95F75}" type="slidenum">
              <a:rPr lang="nl-NL" smtClean="0"/>
              <a:pPr/>
              <a:t>32</a:t>
            </a:fld>
            <a:endParaRPr lang="nl-NL"/>
          </a:p>
        </p:txBody>
      </p:sp>
    </p:spTree>
    <p:extLst>
      <p:ext uri="{BB962C8B-B14F-4D97-AF65-F5344CB8AC3E}">
        <p14:creationId xmlns:p14="http://schemas.microsoft.com/office/powerpoint/2010/main" val="2519496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347663"/>
            <a:ext cx="5022850" cy="3767137"/>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32090DB5-7440-4F80-BB90-9B3321D95F75}" type="slidenum">
              <a:rPr lang="nl-NL" smtClean="0"/>
              <a:pPr/>
              <a:t>36</a:t>
            </a:fld>
            <a:endParaRPr lang="nl-NL"/>
          </a:p>
        </p:txBody>
      </p:sp>
    </p:spTree>
    <p:extLst>
      <p:ext uri="{BB962C8B-B14F-4D97-AF65-F5344CB8AC3E}">
        <p14:creationId xmlns:p14="http://schemas.microsoft.com/office/powerpoint/2010/main" val="4283063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347663"/>
            <a:ext cx="5022850" cy="3767137"/>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32090DB5-7440-4F80-BB90-9B3321D95F75}" type="slidenum">
              <a:rPr lang="nl-NL" smtClean="0"/>
              <a:pPr/>
              <a:t>38</a:t>
            </a:fld>
            <a:endParaRPr lang="nl-NL"/>
          </a:p>
        </p:txBody>
      </p:sp>
    </p:spTree>
    <p:extLst>
      <p:ext uri="{BB962C8B-B14F-4D97-AF65-F5344CB8AC3E}">
        <p14:creationId xmlns:p14="http://schemas.microsoft.com/office/powerpoint/2010/main" val="1483905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347663"/>
            <a:ext cx="5022850" cy="37671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090DB5-7440-4F80-BB90-9B3321D95F75}" type="slidenum">
              <a:rPr lang="nl-NL" smtClean="0"/>
              <a:pPr/>
              <a:t>39</a:t>
            </a:fld>
            <a:endParaRPr lang="nl-NL"/>
          </a:p>
        </p:txBody>
      </p:sp>
    </p:spTree>
    <p:extLst>
      <p:ext uri="{BB962C8B-B14F-4D97-AF65-F5344CB8AC3E}">
        <p14:creationId xmlns:p14="http://schemas.microsoft.com/office/powerpoint/2010/main" val="234061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BE" dirty="0"/>
              <a:t>Toelichting </a:t>
            </a:r>
          </a:p>
          <a:p>
            <a:r>
              <a:rPr lang="nl-BE" dirty="0"/>
              <a:t>- Duidelijke vertaling van het referentiekader naar beleid en werking toe </a:t>
            </a:r>
          </a:p>
          <a:p>
            <a:r>
              <a:rPr lang="nl-BE" dirty="0"/>
              <a:t>- Vormt een houvast – kapstok om je beleid en werking in kaart te brengen en vorm te geven.</a:t>
            </a:r>
          </a:p>
          <a:p>
            <a:r>
              <a:rPr lang="nl-BE" dirty="0"/>
              <a:t>- Eigen beleving: toezichtskader was voor mij zeer verhelderend en vormde een goede houvast en duidelijke vertaling van de decretale verwachtingen in het referentiekader. </a:t>
            </a:r>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15</a:t>
            </a:fld>
            <a:endParaRPr lang="nl-BE"/>
          </a:p>
        </p:txBody>
      </p:sp>
    </p:spTree>
    <p:extLst>
      <p:ext uri="{BB962C8B-B14F-4D97-AF65-F5344CB8AC3E}">
        <p14:creationId xmlns:p14="http://schemas.microsoft.com/office/powerpoint/2010/main" val="19546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BE" dirty="0"/>
              <a:t>Toelichting informatiedocument</a:t>
            </a:r>
          </a:p>
          <a:p>
            <a:r>
              <a:rPr lang="nl-BE" sz="2400" dirty="0"/>
              <a:t>- Tijdlijn met momenten waarop gegevens worden opgevraagd en uitgewisseld</a:t>
            </a:r>
          </a:p>
          <a:p>
            <a:r>
              <a:rPr lang="nl-BE" sz="2400" dirty="0"/>
              <a:t>- Gebruikt als basis om info te geven aan team en/of scholen m.b.t. verloop </a:t>
            </a:r>
          </a:p>
          <a:p>
            <a:endParaRPr lang="nl-BE" dirty="0"/>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16</a:t>
            </a:fld>
            <a:endParaRPr lang="nl-BE"/>
          </a:p>
        </p:txBody>
      </p:sp>
    </p:spTree>
    <p:extLst>
      <p:ext uri="{BB962C8B-B14F-4D97-AF65-F5344CB8AC3E}">
        <p14:creationId xmlns:p14="http://schemas.microsoft.com/office/powerpoint/2010/main" val="309564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Toelichting</a:t>
            </a:r>
            <a:endParaRPr lang="nl-BE"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2400" dirty="0"/>
              <a:t>Tijdig communiceren naar directies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2400" dirty="0"/>
              <a:t>- </a:t>
            </a:r>
            <a:r>
              <a:rPr lang="nl-BE" sz="2200" dirty="0"/>
              <a:t>Online bevraging ouders/leerkrachten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2200" dirty="0"/>
              <a:t>- Gesprekken leerkrachten</a:t>
            </a:r>
          </a:p>
          <a:p>
            <a:endParaRPr lang="nl-BE" dirty="0"/>
          </a:p>
          <a:p>
            <a:r>
              <a:rPr lang="nl-BE" dirty="0"/>
              <a:t>Tip: online gedeeld document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om mogelijke deelnemers en contactgegevens te verzamelen vanuit de leerondersteuners </a:t>
            </a:r>
          </a:p>
          <a:p>
            <a:endParaRPr lang="nl-BE" dirty="0"/>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17</a:t>
            </a:fld>
            <a:endParaRPr lang="nl-BE"/>
          </a:p>
        </p:txBody>
      </p:sp>
    </p:spTree>
    <p:extLst>
      <p:ext uri="{BB962C8B-B14F-4D97-AF65-F5344CB8AC3E}">
        <p14:creationId xmlns:p14="http://schemas.microsoft.com/office/powerpoint/2010/main" val="422382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i="1" dirty="0"/>
          </a:p>
          <a:p>
            <a:endParaRPr lang="nl-BE" dirty="0"/>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18</a:t>
            </a:fld>
            <a:endParaRPr lang="nl-BE"/>
          </a:p>
        </p:txBody>
      </p:sp>
    </p:spTree>
    <p:extLst>
      <p:ext uri="{BB962C8B-B14F-4D97-AF65-F5344CB8AC3E}">
        <p14:creationId xmlns:p14="http://schemas.microsoft.com/office/powerpoint/2010/main" val="380986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19</a:t>
            </a:fld>
            <a:endParaRPr lang="nl-BE"/>
          </a:p>
        </p:txBody>
      </p:sp>
    </p:spTree>
    <p:extLst>
      <p:ext uri="{BB962C8B-B14F-4D97-AF65-F5344CB8AC3E}">
        <p14:creationId xmlns:p14="http://schemas.microsoft.com/office/powerpoint/2010/main" val="47562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20</a:t>
            </a:fld>
            <a:endParaRPr lang="nl-BE"/>
          </a:p>
        </p:txBody>
      </p:sp>
    </p:spTree>
    <p:extLst>
      <p:ext uri="{BB962C8B-B14F-4D97-AF65-F5344CB8AC3E}">
        <p14:creationId xmlns:p14="http://schemas.microsoft.com/office/powerpoint/2010/main" val="341798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BE" dirty="0"/>
              <a:t>Beleidsgesprek </a:t>
            </a:r>
          </a:p>
          <a:p>
            <a:r>
              <a:rPr lang="nl-BE" dirty="0"/>
              <a:t>- leerondersteuners hadden het gevoel dat hier meer diepgang kon worden bekomen en het bredere verhaal kon worden verteld </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21</a:t>
            </a:fld>
            <a:endParaRPr lang="nl-BE"/>
          </a:p>
        </p:txBody>
      </p:sp>
    </p:spTree>
    <p:extLst>
      <p:ext uri="{BB962C8B-B14F-4D97-AF65-F5344CB8AC3E}">
        <p14:creationId xmlns:p14="http://schemas.microsoft.com/office/powerpoint/2010/main" val="292730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5FADDD4-9482-7241-BCF0-719D0E40D75B}" type="slidenum">
              <a:rPr lang="nl-BE" smtClean="0"/>
              <a:t>22</a:t>
            </a:fld>
            <a:endParaRPr lang="nl-BE"/>
          </a:p>
        </p:txBody>
      </p:sp>
    </p:spTree>
    <p:extLst>
      <p:ext uri="{BB962C8B-B14F-4D97-AF65-F5344CB8AC3E}">
        <p14:creationId xmlns:p14="http://schemas.microsoft.com/office/powerpoint/2010/main" val="825949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4" name="Rechthoek 3"/>
          <p:cNvSpPr/>
          <p:nvPr userDrawn="1"/>
        </p:nvSpPr>
        <p:spPr>
          <a:xfrm>
            <a:off x="0" y="0"/>
            <a:ext cx="32341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323409" y="0"/>
            <a:ext cx="8579875" cy="864096"/>
          </a:xfrm>
        </p:spPr>
        <p:txBody>
          <a:bodyPr/>
          <a:lstStyle>
            <a:lvl1pPr>
              <a:defRPr/>
            </a:lvl1pPr>
          </a:lstStyle>
          <a:p>
            <a:r>
              <a:rPr lang="nl-NL" err="1"/>
              <a:t>DIATitel</a:t>
            </a:r>
            <a:endParaRPr lang="nl-BE"/>
          </a:p>
        </p:txBody>
      </p:sp>
      <p:sp>
        <p:nvSpPr>
          <p:cNvPr id="3" name="Tijdelijke aanduiding voor inhoud 2"/>
          <p:cNvSpPr>
            <a:spLocks noGrp="1"/>
          </p:cNvSpPr>
          <p:nvPr>
            <p:ph idx="1"/>
          </p:nvPr>
        </p:nvSpPr>
        <p:spPr>
          <a:xfrm>
            <a:off x="323410" y="864096"/>
            <a:ext cx="8569070" cy="5424656"/>
          </a:xfrm>
        </p:spPr>
        <p:txBody>
          <a:bodyPr/>
          <a:lstStyle>
            <a:lvl1pPr marL="180000" indent="-180000">
              <a:spcBef>
                <a:spcPts val="1200"/>
              </a:spcBef>
              <a:spcAft>
                <a:spcPts val="0"/>
              </a:spcAft>
              <a:defRPr/>
            </a:lvl1pPr>
            <a:lvl2pPr marL="538163" indent="-180975">
              <a:spcBef>
                <a:spcPts val="600"/>
              </a:spcBef>
              <a:defRPr/>
            </a:lvl2pPr>
            <a:lvl3pPr marL="896938" indent="-179388">
              <a:spcBef>
                <a:spcPts val="600"/>
              </a:spcBef>
              <a:defRPr/>
            </a:lvl3pPr>
            <a:lvl4pPr marL="1255713" indent="-179388">
              <a:spcBef>
                <a:spcPts val="600"/>
              </a:spcBef>
              <a:defRPr/>
            </a:lvl4pPr>
            <a:lvl5pPr marL="1612900" indent="-179388">
              <a:spcBef>
                <a:spcPts val="600"/>
              </a:spcBef>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12"/>
          </p:nvPr>
        </p:nvSpPr>
        <p:spPr>
          <a:xfrm>
            <a:off x="323410" y="6371857"/>
            <a:ext cx="467544" cy="365125"/>
          </a:xfrm>
          <a:prstGeom prst="rect">
            <a:avLst/>
          </a:prstGeom>
        </p:spPr>
        <p:txBody>
          <a:bodyPr anchor="ctr"/>
          <a:lstStyle>
            <a:lvl1pPr algn="ctr">
              <a:defRPr sz="1000">
                <a:solidFill>
                  <a:schemeClr val="tx2"/>
                </a:solidFill>
                <a:latin typeface="+mn-lt"/>
              </a:defRPr>
            </a:lvl1pPr>
          </a:lstStyle>
          <a:p>
            <a:fld id="{5EB71ABA-18BF-4481-A715-39E4E893E32E}" type="slidenum">
              <a:rPr lang="nl-NL" smtClean="0"/>
              <a:pPr/>
              <a:t>‹nr.›</a:t>
            </a:fld>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410" y="6364525"/>
            <a:ext cx="1387199" cy="379790"/>
          </a:xfrm>
          <a:prstGeom prst="rect">
            <a:avLst/>
          </a:prstGeom>
        </p:spPr>
      </p:pic>
    </p:spTree>
    <p:extLst>
      <p:ext uri="{BB962C8B-B14F-4D97-AF65-F5344CB8AC3E}">
        <p14:creationId xmlns:p14="http://schemas.microsoft.com/office/powerpoint/2010/main" val="35620306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rgbClr val="2D3D8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sz="1350" dirty="0"/>
          </a:p>
        </p:txBody>
      </p:sp>
      <p:sp>
        <p:nvSpPr>
          <p:cNvPr id="2" name="Title 1"/>
          <p:cNvSpPr>
            <a:spLocks noGrp="1"/>
          </p:cNvSpPr>
          <p:nvPr>
            <p:ph type="title"/>
          </p:nvPr>
        </p:nvSpPr>
        <p:spPr>
          <a:xfrm>
            <a:off x="435895" y="729658"/>
            <a:ext cx="8272212" cy="988332"/>
          </a:xfrm>
        </p:spPr>
        <p:txBody>
          <a:bodyPr/>
          <a:lstStyle>
            <a:lvl1pPr>
              <a:defRPr>
                <a:latin typeface="Calibri" panose="020F0502020204030204" pitchFamily="34" charset="0"/>
                <a:cs typeface="Calibri" panose="020F0502020204030204" pitchFamily="34" charset="0"/>
              </a:defRPr>
            </a:lvl1pPr>
          </a:lstStyle>
          <a:p>
            <a:r>
              <a:rPr lang="nl-NL" dirty="0"/>
              <a:t>Klik om stijl te bewerken</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75E3F08-ABFC-C540-B849-001F74F8C36F}" type="datetimeFigureOut">
              <a:rPr lang="nl-BE" smtClean="0"/>
              <a:t>15/12/2023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6EC4178-8A37-FE41-8A84-FB3459E4B6AF}" type="slidenum">
              <a:rPr lang="nl-BE" smtClean="0"/>
              <a:t>‹nr.›</a:t>
            </a:fld>
            <a:endParaRPr lang="nl-BE"/>
          </a:p>
        </p:txBody>
      </p:sp>
    </p:spTree>
    <p:extLst>
      <p:ext uri="{BB962C8B-B14F-4D97-AF65-F5344CB8AC3E}">
        <p14:creationId xmlns:p14="http://schemas.microsoft.com/office/powerpoint/2010/main" val="200854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rgbClr val="2D3D84"/>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lvl1pPr>
              <a:defRPr>
                <a:latin typeface="Calibri" panose="020F0502020204030204" pitchFamily="34" charset="0"/>
                <a:cs typeface="Calibri" panose="020F0502020204030204" pitchFamily="34" charset="0"/>
              </a:defRPr>
            </a:lvl1pPr>
          </a:lstStyle>
          <a:p>
            <a:r>
              <a:rPr lang="nl-NL" dirty="0"/>
              <a:t>Klik om stijl te bewerken</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75E3F08-ABFC-C540-B849-001F74F8C36F}" type="datetimeFigureOut">
              <a:rPr lang="nl-BE" smtClean="0"/>
              <a:t>15/12/2023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E6EC4178-8A37-FE41-8A84-FB3459E4B6AF}" type="slidenum">
              <a:rPr lang="nl-BE" smtClean="0"/>
              <a:t>‹nr.›</a:t>
            </a:fld>
            <a:endParaRPr lang="nl-BE"/>
          </a:p>
        </p:txBody>
      </p:sp>
    </p:spTree>
    <p:extLst>
      <p:ext uri="{BB962C8B-B14F-4D97-AF65-F5344CB8AC3E}">
        <p14:creationId xmlns:p14="http://schemas.microsoft.com/office/powerpoint/2010/main" val="418304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5E3F08-ABFC-C540-B849-001F74F8C36F}" type="datetimeFigureOut">
              <a:rPr lang="nl-BE" smtClean="0"/>
              <a:t>15/12/2023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6EC4178-8A37-FE41-8A84-FB3459E4B6AF}" type="slidenum">
              <a:rPr lang="nl-BE" smtClean="0"/>
              <a:t>‹nr.›</a:t>
            </a:fld>
            <a:endParaRPr lang="nl-BE"/>
          </a:p>
        </p:txBody>
      </p:sp>
      <p:sp>
        <p:nvSpPr>
          <p:cNvPr id="7" name="Rectangle 6"/>
          <p:cNvSpPr>
            <a:spLocks noChangeAspect="1"/>
          </p:cNvSpPr>
          <p:nvPr/>
        </p:nvSpPr>
        <p:spPr>
          <a:xfrm>
            <a:off x="330512" y="606555"/>
            <a:ext cx="8475027" cy="1258827"/>
          </a:xfrm>
          <a:prstGeom prst="rect">
            <a:avLst/>
          </a:prstGeom>
          <a:solidFill>
            <a:srgbClr val="2D3D84"/>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lvl1pPr>
              <a:defRPr>
                <a:latin typeface="Calibri" panose="020F0502020204030204" pitchFamily="34" charset="0"/>
                <a:cs typeface="Calibri" panose="020F0502020204030204" pitchFamily="34" charset="0"/>
              </a:defRPr>
            </a:lvl1pPr>
          </a:lstStyle>
          <a:p>
            <a:r>
              <a:rPr lang="nl-NL" dirty="0"/>
              <a:t>Klik om stijl te bewerken</a:t>
            </a:r>
            <a:endParaRPr lang="en-US" dirty="0"/>
          </a:p>
        </p:txBody>
      </p:sp>
    </p:spTree>
    <p:extLst>
      <p:ext uri="{BB962C8B-B14F-4D97-AF65-F5344CB8AC3E}">
        <p14:creationId xmlns:p14="http://schemas.microsoft.com/office/powerpoint/2010/main" val="2907407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E3F08-ABFC-C540-B849-001F74F8C36F}" type="datetimeFigureOut">
              <a:rPr lang="nl-BE" smtClean="0"/>
              <a:t>15/12/2023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E6EC4178-8A37-FE41-8A84-FB3459E4B6AF}" type="slidenum">
              <a:rPr lang="nl-BE" smtClean="0"/>
              <a:t>‹nr.›</a:t>
            </a:fld>
            <a:endParaRPr lang="nl-BE"/>
          </a:p>
        </p:txBody>
      </p:sp>
    </p:spTree>
    <p:extLst>
      <p:ext uri="{BB962C8B-B14F-4D97-AF65-F5344CB8AC3E}">
        <p14:creationId xmlns:p14="http://schemas.microsoft.com/office/powerpoint/2010/main" val="3535759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rgbClr val="2D3D8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nl-NL"/>
              <a:t>Klik om stijl te bewerken</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75E3F08-ABFC-C540-B849-001F74F8C36F}" type="datetimeFigureOut">
              <a:rPr lang="nl-BE" smtClean="0"/>
              <a:t>15/12/2023</a:t>
            </a:fld>
            <a:endParaRPr lang="nl-B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l-BE"/>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6EC4178-8A37-FE41-8A84-FB3459E4B6AF}" type="slidenum">
              <a:rPr lang="nl-BE" smtClean="0"/>
              <a:t>‹nr.›</a:t>
            </a:fld>
            <a:endParaRPr lang="nl-BE"/>
          </a:p>
        </p:txBody>
      </p:sp>
    </p:spTree>
    <p:extLst>
      <p:ext uri="{BB962C8B-B14F-4D97-AF65-F5344CB8AC3E}">
        <p14:creationId xmlns:p14="http://schemas.microsoft.com/office/powerpoint/2010/main" val="319327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75E3F08-ABFC-C540-B849-001F74F8C36F}" type="datetimeFigureOut">
              <a:rPr lang="nl-BE" smtClean="0"/>
              <a:t>15/12/2023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6EC4178-8A37-FE41-8A84-FB3459E4B6AF}" type="slidenum">
              <a:rPr lang="nl-BE" smtClean="0"/>
              <a:t>‹nr.›</a:t>
            </a:fld>
            <a:endParaRPr lang="nl-BE"/>
          </a:p>
        </p:txBody>
      </p:sp>
    </p:spTree>
    <p:extLst>
      <p:ext uri="{BB962C8B-B14F-4D97-AF65-F5344CB8AC3E}">
        <p14:creationId xmlns:p14="http://schemas.microsoft.com/office/powerpoint/2010/main" val="205635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rgbClr val="2D3D84"/>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5E3F08-ABFC-C540-B849-001F74F8C36F}" type="datetimeFigureOut">
              <a:rPr lang="nl-BE" smtClean="0"/>
              <a:t>15/12/2023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EC4178-8A37-FE41-8A84-FB3459E4B6AF}" type="slidenum">
              <a:rPr lang="nl-BE" smtClean="0"/>
              <a:t>‹nr.›</a:t>
            </a:fld>
            <a:endParaRPr lang="nl-BE"/>
          </a:p>
        </p:txBody>
      </p:sp>
    </p:spTree>
    <p:extLst>
      <p:ext uri="{BB962C8B-B14F-4D97-AF65-F5344CB8AC3E}">
        <p14:creationId xmlns:p14="http://schemas.microsoft.com/office/powerpoint/2010/main" val="2952702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rgbClr val="2D3D84"/>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675E3F08-ABFC-C540-B849-001F74F8C36F}" type="datetimeFigureOut">
              <a:rPr lang="nl-BE" smtClean="0"/>
              <a:t>15/12/2023</a:t>
            </a:fld>
            <a:endParaRPr lang="nl-BE"/>
          </a:p>
        </p:txBody>
      </p:sp>
      <p:sp>
        <p:nvSpPr>
          <p:cNvPr id="5" name="Footer Placeholder 4"/>
          <p:cNvSpPr>
            <a:spLocks noGrp="1"/>
          </p:cNvSpPr>
          <p:nvPr>
            <p:ph type="ftr" sz="quarter" idx="11"/>
          </p:nvPr>
        </p:nvSpPr>
        <p:spPr>
          <a:xfrm>
            <a:off x="581193" y="5951812"/>
            <a:ext cx="5922209" cy="365125"/>
          </a:xfrm>
        </p:spPr>
        <p:txBody>
          <a:bodyPr/>
          <a:lstStyle/>
          <a:p>
            <a:endParaRPr lang="nl-BE"/>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E6EC4178-8A37-FE41-8A84-FB3459E4B6AF}" type="slidenum">
              <a:rPr lang="nl-BE" smtClean="0"/>
              <a:t>‹nr.›</a:t>
            </a:fld>
            <a:endParaRPr lang="nl-BE"/>
          </a:p>
        </p:txBody>
      </p:sp>
    </p:spTree>
    <p:extLst>
      <p:ext uri="{BB962C8B-B14F-4D97-AF65-F5344CB8AC3E}">
        <p14:creationId xmlns:p14="http://schemas.microsoft.com/office/powerpoint/2010/main" val="148679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sdia_Lee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251520" y="6371857"/>
            <a:ext cx="467544" cy="365125"/>
          </a:xfrm>
          <a:prstGeom prst="rect">
            <a:avLst/>
          </a:prstGeom>
        </p:spPr>
        <p:txBody>
          <a:bodyPr anchor="ctr"/>
          <a:lstStyle>
            <a:lvl1pPr algn="ctr">
              <a:defRPr sz="1000">
                <a:solidFill>
                  <a:schemeClr val="tx2"/>
                </a:solidFill>
                <a:latin typeface="+mn-lt"/>
              </a:defRPr>
            </a:lvl1pPr>
          </a:lstStyle>
          <a:p>
            <a:fld id="{5EB71ABA-18BF-4481-A715-39E4E893E32E}" type="slidenum">
              <a:rPr lang="nl-NL" smtClean="0"/>
              <a:pPr/>
              <a:t>‹nr.›</a:t>
            </a:fld>
            <a:endParaRPr lang="nl-NL"/>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410" y="6364525"/>
            <a:ext cx="1387199" cy="379790"/>
          </a:xfrm>
          <a:prstGeom prst="rect">
            <a:avLst/>
          </a:prstGeom>
        </p:spPr>
      </p:pic>
      <p:sp>
        <p:nvSpPr>
          <p:cNvPr id="8" name="Rechthoek 7"/>
          <p:cNvSpPr/>
          <p:nvPr userDrawn="1"/>
        </p:nvSpPr>
        <p:spPr>
          <a:xfrm>
            <a:off x="0" y="0"/>
            <a:ext cx="32341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6644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err="1"/>
              <a:t>DIATitel</a:t>
            </a:r>
            <a:endParaRPr lang="nl-BE"/>
          </a:p>
        </p:txBody>
      </p:sp>
      <p:sp>
        <p:nvSpPr>
          <p:cNvPr id="3" name="Tijdelijke aanduiding voor inhoud 2"/>
          <p:cNvSpPr>
            <a:spLocks noGrp="1"/>
          </p:cNvSpPr>
          <p:nvPr>
            <p:ph idx="1"/>
          </p:nvPr>
        </p:nvSpPr>
        <p:spPr>
          <a:xfrm>
            <a:off x="323410" y="864096"/>
            <a:ext cx="4176582" cy="5424656"/>
          </a:xfrm>
        </p:spPr>
        <p:txBody>
          <a:bodyPr/>
          <a:lstStyle>
            <a:lvl1pPr marL="180000" indent="-180000">
              <a:spcBef>
                <a:spcPts val="600"/>
              </a:spcBef>
              <a:spcAft>
                <a:spcPts val="0"/>
              </a:spcAft>
              <a:defRPr sz="2000"/>
            </a:lvl1pPr>
            <a:lvl2pPr marL="360000" indent="-180975">
              <a:spcBef>
                <a:spcPts val="300"/>
              </a:spcBef>
              <a:defRPr sz="1800"/>
            </a:lvl2pPr>
            <a:lvl3pPr marL="533400" indent="-179388">
              <a:spcBef>
                <a:spcPts val="300"/>
              </a:spcBef>
              <a:defRPr sz="1600"/>
            </a:lvl3pPr>
            <a:lvl4pPr marL="628650" indent="-93663">
              <a:spcBef>
                <a:spcPts val="300"/>
              </a:spcBef>
              <a:defRPr sz="1400"/>
            </a:lvl4pPr>
            <a:lvl5pPr marL="719138" indent="-90488">
              <a:spcBef>
                <a:spcPts val="300"/>
              </a:spcBef>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12"/>
          </p:nvPr>
        </p:nvSpPr>
        <p:spPr>
          <a:xfrm>
            <a:off x="251520" y="6371857"/>
            <a:ext cx="467544" cy="365125"/>
          </a:xfrm>
          <a:prstGeom prst="rect">
            <a:avLst/>
          </a:prstGeom>
        </p:spPr>
        <p:txBody>
          <a:bodyPr anchor="ctr"/>
          <a:lstStyle>
            <a:lvl1pPr algn="ctr">
              <a:defRPr sz="1000">
                <a:solidFill>
                  <a:schemeClr val="tx2"/>
                </a:solidFill>
                <a:latin typeface="+mn-lt"/>
              </a:defRPr>
            </a:lvl1pPr>
          </a:lstStyle>
          <a:p>
            <a:fld id="{5EB71ABA-18BF-4481-A715-39E4E893E32E}" type="slidenum">
              <a:rPr lang="nl-NL" smtClean="0"/>
              <a:pPr/>
              <a:t>‹nr.›</a:t>
            </a:fld>
            <a:endParaRPr lang="nl-NL"/>
          </a:p>
        </p:txBody>
      </p:sp>
      <p:sp>
        <p:nvSpPr>
          <p:cNvPr id="9" name="Tijdelijke aanduiding voor inhoud 2"/>
          <p:cNvSpPr>
            <a:spLocks noGrp="1"/>
          </p:cNvSpPr>
          <p:nvPr>
            <p:ph idx="13"/>
          </p:nvPr>
        </p:nvSpPr>
        <p:spPr>
          <a:xfrm>
            <a:off x="4715898" y="864096"/>
            <a:ext cx="4176582" cy="5424656"/>
          </a:xfrm>
        </p:spPr>
        <p:txBody>
          <a:bodyPr/>
          <a:lstStyle>
            <a:lvl1pPr marL="180000" indent="-180000">
              <a:spcBef>
                <a:spcPts val="600"/>
              </a:spcBef>
              <a:spcAft>
                <a:spcPts val="0"/>
              </a:spcAft>
              <a:defRPr sz="2000"/>
            </a:lvl1pPr>
            <a:lvl2pPr marL="360000" indent="-180975">
              <a:spcBef>
                <a:spcPts val="300"/>
              </a:spcBef>
              <a:defRPr sz="1800"/>
            </a:lvl2pPr>
            <a:lvl3pPr marL="536575" indent="-179388">
              <a:spcBef>
                <a:spcPts val="300"/>
              </a:spcBef>
              <a:defRPr sz="1600"/>
            </a:lvl3pPr>
            <a:lvl4pPr marL="628650" indent="-90488">
              <a:spcBef>
                <a:spcPts val="300"/>
              </a:spcBef>
              <a:defRPr sz="1400"/>
            </a:lvl4pPr>
            <a:lvl5pPr marL="719138" indent="-88900">
              <a:spcBef>
                <a:spcPts val="300"/>
              </a:spcBef>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410" y="6364525"/>
            <a:ext cx="1387199" cy="379790"/>
          </a:xfrm>
          <a:prstGeom prst="rect">
            <a:avLst/>
          </a:prstGeom>
        </p:spPr>
      </p:pic>
      <p:sp>
        <p:nvSpPr>
          <p:cNvPr id="11" name="Rechthoek 10"/>
          <p:cNvSpPr/>
          <p:nvPr userDrawn="1"/>
        </p:nvSpPr>
        <p:spPr>
          <a:xfrm>
            <a:off x="0" y="0"/>
            <a:ext cx="32341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2920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resentatietitel">
    <p:spTree>
      <p:nvGrpSpPr>
        <p:cNvPr id="1" name=""/>
        <p:cNvGrpSpPr/>
        <p:nvPr/>
      </p:nvGrpSpPr>
      <p:grpSpPr>
        <a:xfrm>
          <a:off x="0" y="0"/>
          <a:ext cx="0" cy="0"/>
          <a:chOff x="0" y="0"/>
          <a:chExt cx="0" cy="0"/>
        </a:xfrm>
      </p:grpSpPr>
      <p:sp>
        <p:nvSpPr>
          <p:cNvPr id="8" name="Rechthoekige driehoek 7"/>
          <p:cNvSpPr/>
          <p:nvPr userDrawn="1"/>
        </p:nvSpPr>
        <p:spPr>
          <a:xfrm rot="10800000">
            <a:off x="3563888" y="0"/>
            <a:ext cx="5580112" cy="9793088"/>
          </a:xfrm>
          <a:prstGeom prst="rtTriangle">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3" name="Ondertitel 2"/>
          <p:cNvSpPr>
            <a:spLocks noGrp="1"/>
          </p:cNvSpPr>
          <p:nvPr>
            <p:ph type="subTitle" idx="1" hasCustomPrompt="1"/>
          </p:nvPr>
        </p:nvSpPr>
        <p:spPr>
          <a:xfrm>
            <a:off x="1371600" y="2492896"/>
            <a:ext cx="6400800" cy="1152128"/>
          </a:xfrm>
          <a:prstGeom prst="rect">
            <a:avLst/>
          </a:prstGeom>
        </p:spPr>
        <p:txBody>
          <a:bodyPr anchor="ctr" anchorCtr="0">
            <a:normAutofit/>
          </a:bodyPr>
          <a:lstStyle>
            <a:lvl1pPr marL="0" indent="0" algn="ctr">
              <a:buNone/>
              <a:defRPr sz="2400" b="0">
                <a:ln>
                  <a:noFill/>
                </a:ln>
                <a:solidFill>
                  <a:schemeClr val="tx2"/>
                </a:solidFill>
                <a:effectLst>
                  <a:outerShdw blurRad="38100" dist="38100" dir="2700000" algn="tl">
                    <a:srgbClr val="000000">
                      <a:alpha val="43137"/>
                    </a:srgbClr>
                  </a:outerShdw>
                </a:effectLst>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Presentatieondertitel</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82" y="5517232"/>
            <a:ext cx="2640482" cy="722916"/>
          </a:xfrm>
          <a:prstGeom prst="rect">
            <a:avLst/>
          </a:prstGeom>
        </p:spPr>
      </p:pic>
      <p:sp>
        <p:nvSpPr>
          <p:cNvPr id="12" name="Titel 11"/>
          <p:cNvSpPr>
            <a:spLocks noGrp="1"/>
          </p:cNvSpPr>
          <p:nvPr>
            <p:ph type="title" hasCustomPrompt="1"/>
          </p:nvPr>
        </p:nvSpPr>
        <p:spPr>
          <a:xfrm>
            <a:off x="251520" y="548680"/>
            <a:ext cx="8640960" cy="1800200"/>
          </a:xfrm>
        </p:spPr>
        <p:txBody>
          <a:bodyPr>
            <a:normAutofit/>
          </a:bodyPr>
          <a:lstStyle>
            <a:lvl1pPr>
              <a:defRPr sz="4000">
                <a:ln w="0">
                  <a:solidFill>
                    <a:schemeClr val="tx2"/>
                  </a:solidFill>
                </a:ln>
                <a:solidFill>
                  <a:schemeClr val="tx2"/>
                </a:solidFill>
                <a:effectLst>
                  <a:outerShdw blurRad="38100" dist="38100" dir="2700000" algn="tl">
                    <a:srgbClr val="000000">
                      <a:alpha val="43137"/>
                    </a:srgbClr>
                  </a:outerShdw>
                </a:effectLst>
              </a:defRPr>
            </a:lvl1pPr>
          </a:lstStyle>
          <a:p>
            <a:r>
              <a:rPr lang="nl-NL"/>
              <a:t>Presentatietitel</a:t>
            </a:r>
            <a:endParaRPr lang="nl-BE"/>
          </a:p>
        </p:txBody>
      </p:sp>
      <p:sp>
        <p:nvSpPr>
          <p:cNvPr id="19" name="Tijdelijke aanduiding voor tekst 18"/>
          <p:cNvSpPr>
            <a:spLocks noGrp="1"/>
          </p:cNvSpPr>
          <p:nvPr>
            <p:ph type="body" sz="quarter" idx="10" hasCustomPrompt="1"/>
          </p:nvPr>
        </p:nvSpPr>
        <p:spPr>
          <a:xfrm>
            <a:off x="4932373" y="4704171"/>
            <a:ext cx="3600077" cy="360039"/>
          </a:xfrm>
        </p:spPr>
        <p:txBody>
          <a:bodyPr>
            <a:normAutofit/>
          </a:bodyPr>
          <a:lstStyle>
            <a:lvl1pPr marL="0" indent="0" algn="r">
              <a:buNone/>
              <a:defRPr sz="1400">
                <a:ln>
                  <a:noFill/>
                </a:ln>
                <a:solidFill>
                  <a:schemeClr val="tx2"/>
                </a:solidFill>
                <a:effectLst/>
              </a:defRPr>
            </a:lvl1pPr>
          </a:lstStyle>
          <a:p>
            <a:pPr lvl="0"/>
            <a:r>
              <a:rPr lang="nl-NL"/>
              <a:t>Presentatieplaats</a:t>
            </a:r>
          </a:p>
        </p:txBody>
      </p:sp>
      <p:sp>
        <p:nvSpPr>
          <p:cNvPr id="20" name="Tijdelijke aanduiding voor tekst 18"/>
          <p:cNvSpPr>
            <a:spLocks noGrp="1"/>
          </p:cNvSpPr>
          <p:nvPr>
            <p:ph type="body" sz="quarter" idx="11" hasCustomPrompt="1"/>
          </p:nvPr>
        </p:nvSpPr>
        <p:spPr>
          <a:xfrm>
            <a:off x="4932050" y="5130785"/>
            <a:ext cx="3600400" cy="360041"/>
          </a:xfrm>
        </p:spPr>
        <p:txBody>
          <a:bodyPr>
            <a:normAutofit/>
          </a:bodyPr>
          <a:lstStyle>
            <a:lvl1pPr marL="0" indent="0" algn="r">
              <a:buNone/>
              <a:defRPr sz="1400" b="0">
                <a:ln>
                  <a:noFill/>
                </a:ln>
                <a:solidFill>
                  <a:schemeClr val="tx2"/>
                </a:solidFill>
                <a:effectLst/>
              </a:defRPr>
            </a:lvl1pPr>
          </a:lstStyle>
          <a:p>
            <a:pPr lvl="0"/>
            <a:r>
              <a:rPr lang="nl-NL"/>
              <a:t>Presentatiedatum</a:t>
            </a:r>
          </a:p>
        </p:txBody>
      </p:sp>
    </p:spTree>
    <p:extLst>
      <p:ext uri="{BB962C8B-B14F-4D97-AF65-F5344CB8AC3E}">
        <p14:creationId xmlns:p14="http://schemas.microsoft.com/office/powerpoint/2010/main" val="189708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derdeeltitel">
    <p:spTree>
      <p:nvGrpSpPr>
        <p:cNvPr id="1" name=""/>
        <p:cNvGrpSpPr/>
        <p:nvPr/>
      </p:nvGrpSpPr>
      <p:grpSpPr>
        <a:xfrm>
          <a:off x="0" y="0"/>
          <a:ext cx="0" cy="0"/>
          <a:chOff x="0" y="0"/>
          <a:chExt cx="0" cy="0"/>
        </a:xfrm>
      </p:grpSpPr>
      <p:sp>
        <p:nvSpPr>
          <p:cNvPr id="8" name="Rechthoekige driehoek 7"/>
          <p:cNvSpPr/>
          <p:nvPr userDrawn="1"/>
        </p:nvSpPr>
        <p:spPr>
          <a:xfrm rot="10800000">
            <a:off x="3563887" y="-2976"/>
            <a:ext cx="5580112" cy="9793088"/>
          </a:xfrm>
          <a:prstGeom prst="r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3" name="Ondertitel 2"/>
          <p:cNvSpPr>
            <a:spLocks noGrp="1"/>
          </p:cNvSpPr>
          <p:nvPr>
            <p:ph type="subTitle" idx="1" hasCustomPrompt="1"/>
          </p:nvPr>
        </p:nvSpPr>
        <p:spPr>
          <a:xfrm>
            <a:off x="1371600" y="2276872"/>
            <a:ext cx="6400800" cy="1152128"/>
          </a:xfrm>
          <a:prstGeom prst="rect">
            <a:avLst/>
          </a:prstGeom>
        </p:spPr>
        <p:txBody>
          <a:bodyPr anchor="ctr" anchorCtr="0">
            <a:normAutofit/>
          </a:bodyPr>
          <a:lstStyle>
            <a:lvl1pPr marL="0" indent="0" algn="ctr">
              <a:buNone/>
              <a:defRPr sz="2000">
                <a:ln>
                  <a:noFill/>
                </a:ln>
                <a:solidFill>
                  <a:schemeClr val="tx2"/>
                </a:solidFill>
                <a:effectLst>
                  <a:outerShdw blurRad="38100" dist="38100" dir="2700000" algn="tl">
                    <a:srgbClr val="000000">
                      <a:alpha val="43137"/>
                    </a:srgbClr>
                  </a:outerShdw>
                </a:effectLst>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Tussenondertitel</a:t>
            </a:r>
            <a:endParaRPr lang="nl-BE"/>
          </a:p>
        </p:txBody>
      </p:sp>
      <p:sp>
        <p:nvSpPr>
          <p:cNvPr id="5" name="Titel 4"/>
          <p:cNvSpPr>
            <a:spLocks noGrp="1"/>
          </p:cNvSpPr>
          <p:nvPr>
            <p:ph type="title" hasCustomPrompt="1"/>
          </p:nvPr>
        </p:nvSpPr>
        <p:spPr>
          <a:xfrm>
            <a:off x="971600" y="548680"/>
            <a:ext cx="7200800" cy="1440160"/>
          </a:xfrm>
        </p:spPr>
        <p:txBody>
          <a:bodyPr>
            <a:normAutofit/>
          </a:bodyPr>
          <a:lstStyle>
            <a:lvl1pPr>
              <a:defRPr sz="3200">
                <a:ln w="0">
                  <a:solidFill>
                    <a:schemeClr val="tx2"/>
                  </a:solidFill>
                </a:ln>
                <a:solidFill>
                  <a:schemeClr val="tx2"/>
                </a:solidFill>
                <a:effectLst>
                  <a:outerShdw blurRad="38100" dist="38100" dir="2700000" algn="tl">
                    <a:srgbClr val="000000">
                      <a:alpha val="43137"/>
                    </a:srgbClr>
                  </a:outerShdw>
                </a:effectLst>
              </a:defRPr>
            </a:lvl1pPr>
          </a:lstStyle>
          <a:p>
            <a:r>
              <a:rPr lang="nl-NL"/>
              <a:t>tussentitel</a:t>
            </a:r>
            <a:endParaRPr lang="nl-BE"/>
          </a:p>
        </p:txBody>
      </p:sp>
      <p:sp>
        <p:nvSpPr>
          <p:cNvPr id="6" name="Tijdelijke aanduiding voor tekst 18"/>
          <p:cNvSpPr>
            <a:spLocks noGrp="1"/>
          </p:cNvSpPr>
          <p:nvPr>
            <p:ph type="body" sz="quarter" idx="10" hasCustomPrompt="1"/>
          </p:nvPr>
        </p:nvSpPr>
        <p:spPr>
          <a:xfrm>
            <a:off x="4553742" y="4725180"/>
            <a:ext cx="3600400" cy="720080"/>
          </a:xfrm>
        </p:spPr>
        <p:txBody>
          <a:bodyPr anchor="ctr">
            <a:normAutofit/>
          </a:bodyPr>
          <a:lstStyle>
            <a:lvl1pPr marL="0" indent="0" algn="r">
              <a:buNone/>
              <a:defRPr sz="1400">
                <a:ln>
                  <a:noFill/>
                </a:ln>
                <a:solidFill>
                  <a:schemeClr val="tx2"/>
                </a:solidFill>
              </a:defRPr>
            </a:lvl1pPr>
          </a:lstStyle>
          <a:p>
            <a:pPr lvl="0"/>
            <a:r>
              <a:rPr lang="nl-NL"/>
              <a:t>Spreker</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82" y="5517232"/>
            <a:ext cx="2640482" cy="722916"/>
          </a:xfrm>
          <a:prstGeom prst="rect">
            <a:avLst/>
          </a:prstGeom>
        </p:spPr>
      </p:pic>
    </p:spTree>
    <p:extLst>
      <p:ext uri="{BB962C8B-B14F-4D97-AF65-F5344CB8AC3E}">
        <p14:creationId xmlns:p14="http://schemas.microsoft.com/office/powerpoint/2010/main" val="142950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_Leeg">
    <p:spTree>
      <p:nvGrpSpPr>
        <p:cNvPr id="1" name=""/>
        <p:cNvGrpSpPr/>
        <p:nvPr/>
      </p:nvGrpSpPr>
      <p:grpSpPr>
        <a:xfrm>
          <a:off x="0" y="0"/>
          <a:ext cx="0" cy="0"/>
          <a:chOff x="0" y="0"/>
          <a:chExt cx="0" cy="0"/>
        </a:xfrm>
      </p:grpSpPr>
      <p:sp>
        <p:nvSpPr>
          <p:cNvPr id="8" name="Rechthoekige driehoek 7"/>
          <p:cNvSpPr/>
          <p:nvPr userDrawn="1"/>
        </p:nvSpPr>
        <p:spPr>
          <a:xfrm rot="10800000">
            <a:off x="3563888" y="-2976"/>
            <a:ext cx="5580112" cy="9793088"/>
          </a:xfrm>
          <a:prstGeom prst="r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82" y="5517232"/>
            <a:ext cx="2640482" cy="722916"/>
          </a:xfrm>
          <a:prstGeom prst="rect">
            <a:avLst/>
          </a:prstGeom>
        </p:spPr>
      </p:pic>
    </p:spTree>
    <p:extLst>
      <p:ext uri="{BB962C8B-B14F-4D97-AF65-F5344CB8AC3E}">
        <p14:creationId xmlns:p14="http://schemas.microsoft.com/office/powerpoint/2010/main" val="245647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rgbClr val="2D3D8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ln>
            <a:noFill/>
          </a:ln>
          <a:effectLst/>
        </p:spPr>
        <p:txBody>
          <a:bodyPr anchor="b">
            <a:normAutofit/>
          </a:bodyPr>
          <a:lstStyle>
            <a:lvl1pPr>
              <a:defRPr sz="2700">
                <a:solidFill>
                  <a:schemeClr val="accent1"/>
                </a:solidFill>
                <a:latin typeface="Calibri" panose="020F0502020204030204" pitchFamily="34" charset="0"/>
                <a:cs typeface="Calibri" panose="020F0502020204030204" pitchFamily="34" charset="0"/>
              </a:defRPr>
            </a:lvl1pPr>
          </a:lstStyle>
          <a:p>
            <a:r>
              <a:rPr lang="nl-NL" dirty="0"/>
              <a:t>Klik om stijl te bewerken</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rgbClr val="3A4FA3"/>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Klikken om de ondertitelstijl van het model te bewerken</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675E3F08-ABFC-C540-B849-001F74F8C36F}" type="datetimeFigureOut">
              <a:rPr lang="nl-BE" smtClean="0"/>
              <a:t>15/12/2023</a:t>
            </a:fld>
            <a:endParaRPr lang="nl-BE"/>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nl-BE"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E6EC4178-8A37-FE41-8A84-FB3459E4B6AF}" type="slidenum">
              <a:rPr lang="nl-BE" smtClean="0"/>
              <a:t>‹nr.›</a:t>
            </a:fld>
            <a:endParaRPr lang="nl-BE"/>
          </a:p>
        </p:txBody>
      </p:sp>
    </p:spTree>
    <p:extLst>
      <p:ext uri="{BB962C8B-B14F-4D97-AF65-F5344CB8AC3E}">
        <p14:creationId xmlns:p14="http://schemas.microsoft.com/office/powerpoint/2010/main" val="267971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rgbClr val="2D3D8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lvl1pPr>
              <a:defRPr>
                <a:latin typeface="Calibri" panose="020F0502020204030204" pitchFamily="34" charset="0"/>
                <a:cs typeface="Calibri" panose="020F0502020204030204" pitchFamily="34" charset="0"/>
              </a:defRPr>
            </a:lvl1pPr>
          </a:lstStyle>
          <a:p>
            <a:r>
              <a:rPr lang="nl-NL" dirty="0"/>
              <a:t>Klik om stijl te bewerken</a:t>
            </a:r>
            <a:endParaRPr lang="en-US" dirty="0"/>
          </a:p>
        </p:txBody>
      </p:sp>
      <p:sp>
        <p:nvSpPr>
          <p:cNvPr id="3" name="Content Placeholder 2"/>
          <p:cNvSpPr>
            <a:spLocks noGrp="1"/>
          </p:cNvSpPr>
          <p:nvPr>
            <p:ph idx="1"/>
          </p:nvPr>
        </p:nvSpPr>
        <p:spPr>
          <a:xfrm>
            <a:off x="435895" y="2180497"/>
            <a:ext cx="8272211" cy="3678303"/>
          </a:xfrm>
        </p:spPr>
        <p:txBody>
          <a:bodyPr/>
          <a:lstStyle>
            <a:lvl1pPr>
              <a:buClr>
                <a:srgbClr val="2D3D84"/>
              </a:buClr>
              <a:defRPr>
                <a:solidFill>
                  <a:srgbClr val="19234A"/>
                </a:solidFill>
                <a:latin typeface="Calibri" panose="020F0502020204030204" pitchFamily="34" charset="0"/>
                <a:cs typeface="Calibri" panose="020F0502020204030204" pitchFamily="34" charset="0"/>
              </a:defRPr>
            </a:lvl1pPr>
            <a:lvl2pPr>
              <a:buClr>
                <a:srgbClr val="2D3D84"/>
              </a:buClr>
              <a:defRPr>
                <a:solidFill>
                  <a:srgbClr val="19234A"/>
                </a:solidFill>
                <a:latin typeface="Calibri" panose="020F0502020204030204" pitchFamily="34" charset="0"/>
                <a:cs typeface="Calibri" panose="020F0502020204030204" pitchFamily="34" charset="0"/>
              </a:defRPr>
            </a:lvl2pPr>
            <a:lvl3pPr>
              <a:buClr>
                <a:srgbClr val="2D3D84"/>
              </a:buClr>
              <a:defRPr>
                <a:solidFill>
                  <a:srgbClr val="19234A"/>
                </a:solidFill>
                <a:latin typeface="Calibri" panose="020F0502020204030204" pitchFamily="34" charset="0"/>
                <a:cs typeface="Calibri" panose="020F0502020204030204" pitchFamily="34" charset="0"/>
              </a:defRPr>
            </a:lvl3pPr>
            <a:lvl4pPr>
              <a:buClr>
                <a:srgbClr val="2D3D84"/>
              </a:buClr>
              <a:defRPr>
                <a:solidFill>
                  <a:srgbClr val="19234A"/>
                </a:solidFill>
                <a:latin typeface="Calibri" panose="020F0502020204030204" pitchFamily="34" charset="0"/>
                <a:cs typeface="Calibri" panose="020F0502020204030204" pitchFamily="34" charset="0"/>
              </a:defRPr>
            </a:lvl4pPr>
            <a:lvl5pPr>
              <a:buClr>
                <a:srgbClr val="2D3D84"/>
              </a:buClr>
              <a:defRPr>
                <a:solidFill>
                  <a:srgbClr val="19234A"/>
                </a:solidFill>
                <a:latin typeface="Calibri" panose="020F0502020204030204" pitchFamily="34" charset="0"/>
                <a:cs typeface="Calibri" panose="020F050202020403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675E3F08-ABFC-C540-B849-001F74F8C36F}" type="datetimeFigureOut">
              <a:rPr lang="nl-BE" smtClean="0"/>
              <a:t>15/12/2023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a:xfrm>
            <a:off x="7918725" y="5956138"/>
            <a:ext cx="789381" cy="365125"/>
          </a:xfrm>
        </p:spPr>
        <p:txBody>
          <a:bodyPr/>
          <a:lstStyle/>
          <a:p>
            <a:fld id="{E6EC4178-8A37-FE41-8A84-FB3459E4B6AF}" type="slidenum">
              <a:rPr lang="nl-BE" smtClean="0"/>
              <a:t>‹nr.›</a:t>
            </a:fld>
            <a:endParaRPr lang="nl-BE"/>
          </a:p>
        </p:txBody>
      </p:sp>
    </p:spTree>
    <p:extLst>
      <p:ext uri="{BB962C8B-B14F-4D97-AF65-F5344CB8AC3E}">
        <p14:creationId xmlns:p14="http://schemas.microsoft.com/office/powerpoint/2010/main" val="19767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rgbClr val="2D3D8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latin typeface="Calibri" panose="020F0502020204030204" pitchFamily="34" charset="0"/>
                <a:cs typeface="Calibri" panose="020F0502020204030204" pitchFamily="34" charset="0"/>
              </a:defRPr>
            </a:lvl1pPr>
          </a:lstStyle>
          <a:p>
            <a:r>
              <a:rPr lang="nl-NL" dirty="0"/>
              <a:t>Klik om stijl te bewerken</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dirty="0"/>
              <a:t>Klikken om de tekststijl van het model te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75E3F08-ABFC-C540-B849-001F74F8C36F}" type="datetimeFigureOut">
              <a:rPr lang="nl-BE" smtClean="0"/>
              <a:t>15/12/2023</a:t>
            </a:fld>
            <a:endParaRPr lang="nl-B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l-BE"/>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6EC4178-8A37-FE41-8A84-FB3459E4B6AF}" type="slidenum">
              <a:rPr lang="nl-BE" smtClean="0"/>
              <a:t>‹nr.›</a:t>
            </a:fld>
            <a:endParaRPr lang="nl-BE"/>
          </a:p>
        </p:txBody>
      </p:sp>
    </p:spTree>
    <p:extLst>
      <p:ext uri="{BB962C8B-B14F-4D97-AF65-F5344CB8AC3E}">
        <p14:creationId xmlns:p14="http://schemas.microsoft.com/office/powerpoint/2010/main" val="1073781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lumMod val="95000"/>
            <a:alpha val="2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23410" y="0"/>
            <a:ext cx="8569070" cy="864096"/>
          </a:xfrm>
          <a:prstGeom prst="rect">
            <a:avLst/>
          </a:prstGeom>
          <a:noFill/>
          <a:ln>
            <a:noFill/>
          </a:ln>
          <a:effectLst/>
          <a:scene3d>
            <a:camera prst="orthographicFront">
              <a:rot lat="0" lon="0" rev="0"/>
            </a:camera>
            <a:lightRig rig="threePt" dir="t">
              <a:rot lat="0" lon="0" rev="19800000"/>
            </a:lightRig>
          </a:scene3d>
        </p:spPr>
        <p:style>
          <a:lnRef idx="0">
            <a:schemeClr val="accent1"/>
          </a:lnRef>
          <a:fillRef idx="3">
            <a:schemeClr val="accent1"/>
          </a:fillRef>
          <a:effectRef idx="3">
            <a:schemeClr val="accent1"/>
          </a:effectRef>
          <a:fontRef idx="none"/>
        </p:style>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nl-NL" err="1"/>
              <a:t>Diatitel</a:t>
            </a:r>
            <a:endParaRPr lang="nl-BE"/>
          </a:p>
        </p:txBody>
      </p:sp>
      <p:sp>
        <p:nvSpPr>
          <p:cNvPr id="3" name="Tijdelijke aanduiding voor tekst 2"/>
          <p:cNvSpPr>
            <a:spLocks noGrp="1"/>
          </p:cNvSpPr>
          <p:nvPr>
            <p:ph type="body" idx="1"/>
          </p:nvPr>
        </p:nvSpPr>
        <p:spPr>
          <a:xfrm>
            <a:off x="323410" y="864096"/>
            <a:ext cx="8569070" cy="5424656"/>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8619501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68" r:id="rId4"/>
    <p:sldLayoutId id="2147483669" r:id="rId5"/>
    <p:sldLayoutId id="2147483673" r:id="rId6"/>
  </p:sldLayoutIdLst>
  <p:hf hdr="0" ftr="0" dt="0"/>
  <p:txStyles>
    <p:titleStyle>
      <a:lvl1pPr algn="ctr" defTabSz="914400" rtl="0" eaLnBrk="1" latinLnBrk="0" hangingPunct="1">
        <a:spcBef>
          <a:spcPct val="0"/>
        </a:spcBef>
        <a:buNone/>
        <a:defRPr sz="3200" b="1" kern="1200" cap="all" spc="0" baseline="0">
          <a:ln w="0">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9388" indent="-179388" algn="l" defTabSz="914400" rtl="0" eaLnBrk="1" latinLnBrk="0" hangingPunct="1">
        <a:spcBef>
          <a:spcPct val="20000"/>
        </a:spcBef>
        <a:buFont typeface="Wingdings" panose="05000000000000000000" pitchFamily="2" charset="2"/>
        <a:buChar char="§"/>
        <a:defRPr sz="2400" kern="1200">
          <a:solidFill>
            <a:schemeClr val="tx2"/>
          </a:solidFill>
          <a:effectLst/>
          <a:latin typeface="+mn-lt"/>
          <a:ea typeface="+mn-ea"/>
          <a:cs typeface="+mn-cs"/>
        </a:defRPr>
      </a:lvl1pPr>
      <a:lvl2pPr marL="538163" indent="-179388"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896938" indent="-179388" algn="l" defTabSz="914400" rtl="0" eaLnBrk="1" latinLnBrk="0" hangingPunct="1">
        <a:spcBef>
          <a:spcPct val="20000"/>
        </a:spcBef>
        <a:buFont typeface="Wingdings" panose="05000000000000000000" pitchFamily="2" charset="2"/>
        <a:buChar char="§"/>
        <a:defRPr sz="1800" kern="1200">
          <a:solidFill>
            <a:schemeClr val="tx2"/>
          </a:solidFill>
          <a:latin typeface="+mn-lt"/>
          <a:ea typeface="+mn-ea"/>
          <a:cs typeface="+mn-cs"/>
        </a:defRPr>
      </a:lvl3pPr>
      <a:lvl4pPr marL="1255713" indent="-184150" algn="l" defTabSz="898525" rtl="0" eaLnBrk="1" latinLnBrk="0" hangingPunct="1">
        <a:spcBef>
          <a:spcPct val="20000"/>
        </a:spcBef>
        <a:buFont typeface="Courier New" panose="02070309020205020404" pitchFamily="49" charset="0"/>
        <a:buChar char="o"/>
        <a:defRPr sz="1600" kern="1200">
          <a:solidFill>
            <a:schemeClr val="tx2"/>
          </a:solidFill>
          <a:latin typeface="+mn-lt"/>
          <a:ea typeface="+mn-ea"/>
          <a:cs typeface="+mn-cs"/>
        </a:defRPr>
      </a:lvl4pPr>
      <a:lvl5pPr marL="1612900" indent="-174625" algn="l" defTabSz="914400" rtl="0" eaLnBrk="1" latinLnBrk="0" hangingPunct="1">
        <a:spcBef>
          <a:spcPct val="200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675E3F08-ABFC-C540-B849-001F74F8C36F}" type="datetimeFigureOut">
              <a:rPr lang="nl-BE" smtClean="0"/>
              <a:t>15/12/2023</a:t>
            </a:fld>
            <a:endParaRPr lang="nl-BE"/>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nl-BE"/>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E6EC4178-8A37-FE41-8A84-FB3459E4B6AF}" type="slidenum">
              <a:rPr lang="nl-BE" smtClean="0"/>
              <a:t>‹nr.›</a:t>
            </a:fld>
            <a:endParaRPr lang="nl-BE"/>
          </a:p>
        </p:txBody>
      </p:sp>
      <p:sp>
        <p:nvSpPr>
          <p:cNvPr id="9" name="Rectangle 8"/>
          <p:cNvSpPr/>
          <p:nvPr/>
        </p:nvSpPr>
        <p:spPr>
          <a:xfrm>
            <a:off x="334899" y="457201"/>
            <a:ext cx="4185000" cy="83864"/>
          </a:xfrm>
          <a:prstGeom prst="rect">
            <a:avLst/>
          </a:prstGeom>
          <a:solidFill>
            <a:srgbClr val="3A4FA3"/>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4654899" y="461776"/>
            <a:ext cx="4050000" cy="83864"/>
          </a:xfrm>
          <a:prstGeom prst="rect">
            <a:avLst/>
          </a:prstGeom>
          <a:solidFill>
            <a:srgbClr val="FDE5E0"/>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930248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3A4FA3"/>
        </a:buClr>
        <a:buSzPct val="92000"/>
        <a:buFont typeface="Wingdings 2" panose="05020102010507070707" pitchFamily="18" charset="2"/>
        <a:buChar char=""/>
        <a:defRPr sz="1800" kern="1200">
          <a:solidFill>
            <a:srgbClr val="19234A"/>
          </a:solidFill>
          <a:latin typeface="Calibri" panose="020F0502020204030204" pitchFamily="34" charset="0"/>
          <a:ea typeface="+mn-ea"/>
          <a:cs typeface="Calibri" panose="020F0502020204030204" pitchFamily="34" charset="0"/>
        </a:defRPr>
      </a:lvl1pPr>
      <a:lvl2pPr marL="630000" indent="-306000" algn="l" defTabSz="457200" rtl="0" eaLnBrk="1" latinLnBrk="0" hangingPunct="1">
        <a:spcBef>
          <a:spcPct val="20000"/>
        </a:spcBef>
        <a:spcAft>
          <a:spcPts val="600"/>
        </a:spcAft>
        <a:buClr>
          <a:srgbClr val="3A4FA3"/>
        </a:buClr>
        <a:buSzPct val="92000"/>
        <a:buFont typeface="Wingdings 2" panose="05020102010507070707" pitchFamily="18" charset="2"/>
        <a:buChar char=""/>
        <a:defRPr sz="1600" kern="1200">
          <a:solidFill>
            <a:srgbClr val="19234A"/>
          </a:solidFill>
          <a:latin typeface="Calibri" panose="020F0502020204030204" pitchFamily="34" charset="0"/>
          <a:ea typeface="+mn-ea"/>
          <a:cs typeface="Calibri" panose="020F0502020204030204" pitchFamily="34" charset="0"/>
        </a:defRPr>
      </a:lvl2pPr>
      <a:lvl3pPr marL="900000" indent="-270000" algn="l" defTabSz="457200" rtl="0" eaLnBrk="1" latinLnBrk="0" hangingPunct="1">
        <a:spcBef>
          <a:spcPct val="20000"/>
        </a:spcBef>
        <a:spcAft>
          <a:spcPts val="600"/>
        </a:spcAft>
        <a:buClr>
          <a:srgbClr val="3A4FA3"/>
        </a:buClr>
        <a:buSzPct val="92000"/>
        <a:buFont typeface="Wingdings 2" panose="05020102010507070707" pitchFamily="18" charset="2"/>
        <a:buChar char=""/>
        <a:defRPr sz="1400" kern="1200">
          <a:solidFill>
            <a:srgbClr val="19234A"/>
          </a:solidFill>
          <a:latin typeface="Calibri" panose="020F0502020204030204" pitchFamily="34" charset="0"/>
          <a:ea typeface="+mn-ea"/>
          <a:cs typeface="Calibri" panose="020F0502020204030204" pitchFamily="34" charset="0"/>
        </a:defRPr>
      </a:lvl3pPr>
      <a:lvl4pPr marL="1242000" indent="-234000" algn="l" defTabSz="457200" rtl="0" eaLnBrk="1" latinLnBrk="0" hangingPunct="1">
        <a:spcBef>
          <a:spcPct val="20000"/>
        </a:spcBef>
        <a:spcAft>
          <a:spcPts val="600"/>
        </a:spcAft>
        <a:buClr>
          <a:srgbClr val="3A4FA3"/>
        </a:buClr>
        <a:buSzPct val="92000"/>
        <a:buFont typeface="Wingdings 2" panose="05020102010507070707" pitchFamily="18" charset="2"/>
        <a:buChar char=""/>
        <a:defRPr sz="1200" kern="1200">
          <a:solidFill>
            <a:srgbClr val="19234A"/>
          </a:solidFill>
          <a:latin typeface="Calibri" panose="020F0502020204030204" pitchFamily="34" charset="0"/>
          <a:ea typeface="+mn-ea"/>
          <a:cs typeface="Calibri" panose="020F0502020204030204" pitchFamily="34" charset="0"/>
        </a:defRPr>
      </a:lvl4pPr>
      <a:lvl5pPr marL="1602000" indent="-234000" algn="l" defTabSz="457200" rtl="0" eaLnBrk="1" latinLnBrk="0" hangingPunct="1">
        <a:spcBef>
          <a:spcPct val="20000"/>
        </a:spcBef>
        <a:spcAft>
          <a:spcPts val="600"/>
        </a:spcAft>
        <a:buClr>
          <a:srgbClr val="3A4FA3"/>
        </a:buClr>
        <a:buSzPct val="92000"/>
        <a:buFont typeface="Wingdings 2" panose="05020102010507070707" pitchFamily="18" charset="2"/>
        <a:buChar char=""/>
        <a:defRPr sz="1200" kern="1200">
          <a:solidFill>
            <a:srgbClr val="19234A"/>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mailto:leersteun@onderwijsinspectie.b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nderwijsinspectie.be/nl/doorlichten/doorlichting-leersteuncentra-lsc"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onderwijsinspectie.be/nl/doorlichten/doorlichting-leersteuncentra-lsc" TargetMode="External"/><Relationship Id="rId2" Type="http://schemas.openxmlformats.org/officeDocument/2006/relationships/hyperlink" Target="http://www.onderwijsinspectie.be/"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mailto:leersteun@onderwijsinspectie.be"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leersteun@onderwijsinspectie.b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p:cNvSpPr>
            <a:spLocks noGrp="1"/>
          </p:cNvSpPr>
          <p:nvPr>
            <p:ph type="subTitle" idx="1"/>
          </p:nvPr>
        </p:nvSpPr>
        <p:spPr/>
        <p:txBody>
          <a:bodyPr/>
          <a:lstStyle/>
          <a:p>
            <a:r>
              <a:rPr lang="nl-BE"/>
              <a:t>Infosessie - Brussel 2 oktober 2023</a:t>
            </a:r>
          </a:p>
        </p:txBody>
      </p:sp>
      <p:sp>
        <p:nvSpPr>
          <p:cNvPr id="3" name="Titel 2"/>
          <p:cNvSpPr>
            <a:spLocks noGrp="1"/>
          </p:cNvSpPr>
          <p:nvPr>
            <p:ph type="title"/>
          </p:nvPr>
        </p:nvSpPr>
        <p:spPr/>
        <p:txBody>
          <a:bodyPr/>
          <a:lstStyle/>
          <a:p>
            <a:r>
              <a:rPr lang="nl-BE"/>
              <a:t>Erkenningsonderzoeken leersteuncentra</a:t>
            </a:r>
          </a:p>
        </p:txBody>
      </p:sp>
      <p:sp>
        <p:nvSpPr>
          <p:cNvPr id="2" name="Tekstvak 1">
            <a:extLst>
              <a:ext uri="{FF2B5EF4-FFF2-40B4-BE49-F238E27FC236}">
                <a16:creationId xmlns:a16="http://schemas.microsoft.com/office/drawing/2014/main" id="{1D7F4EC3-C7DC-454D-90DE-6EBEEF150205}"/>
              </a:ext>
            </a:extLst>
          </p:cNvPr>
          <p:cNvSpPr txBox="1"/>
          <p:nvPr/>
        </p:nvSpPr>
        <p:spPr>
          <a:xfrm>
            <a:off x="4068566" y="4509121"/>
            <a:ext cx="4730238" cy="523220"/>
          </a:xfrm>
          <a:prstGeom prst="rect">
            <a:avLst/>
          </a:prstGeom>
          <a:noFill/>
        </p:spPr>
        <p:txBody>
          <a:bodyPr wrap="square" rtlCol="0">
            <a:spAutoFit/>
          </a:bodyPr>
          <a:lstStyle/>
          <a:p>
            <a:r>
              <a:rPr lang="nl-NL" sz="2800" b="1" dirty="0">
                <a:solidFill>
                  <a:srgbClr val="00B050"/>
                </a:solidFill>
              </a:rPr>
              <a:t>Update: 15 december 2023</a:t>
            </a:r>
          </a:p>
        </p:txBody>
      </p:sp>
    </p:spTree>
    <p:extLst>
      <p:ext uri="{BB962C8B-B14F-4D97-AF65-F5344CB8AC3E}">
        <p14:creationId xmlns:p14="http://schemas.microsoft.com/office/powerpoint/2010/main" val="98827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Ontwikkelingsschalen</a:t>
            </a:r>
          </a:p>
        </p:txBody>
      </p:sp>
      <p:sp>
        <p:nvSpPr>
          <p:cNvPr id="3" name="Tijdelijke aanduiding voor inhoud 2"/>
          <p:cNvSpPr>
            <a:spLocks noGrp="1"/>
          </p:cNvSpPr>
          <p:nvPr>
            <p:ph idx="1"/>
          </p:nvPr>
        </p:nvSpPr>
        <p:spPr/>
        <p:txBody>
          <a:bodyPr vert="horz" lIns="91440" tIns="45720" rIns="91440" bIns="45720" rtlCol="0" anchor="t">
            <a:normAutofit/>
          </a:bodyPr>
          <a:lstStyle/>
          <a:p>
            <a:pPr marL="356870" lvl="1" indent="0">
              <a:buNone/>
            </a:pPr>
            <a:endParaRPr lang="nl-NL"/>
          </a:p>
          <a:p>
            <a:pPr marL="356870" lvl="1" indent="0" algn="ctr">
              <a:buNone/>
            </a:pPr>
            <a:r>
              <a:rPr lang="nl-NL"/>
              <a:t>Drie ontwikkelingsniveaus</a:t>
            </a:r>
          </a:p>
          <a:p>
            <a:pPr marL="356870" lvl="1" indent="0">
              <a:buNone/>
            </a:pPr>
            <a:endParaRPr lang="nl-NL"/>
          </a:p>
          <a:p>
            <a:pPr marL="356870" lvl="1" indent="0">
              <a:buNone/>
            </a:pPr>
            <a:endParaRPr lang="nl-NL"/>
          </a:p>
          <a:p>
            <a:pPr marL="537845" lvl="1">
              <a:buFont typeface="Arial" panose="05000000000000000000" pitchFamily="2" charset="2"/>
              <a:buChar char="•"/>
            </a:pPr>
            <a:endParaRPr lang="nl-NL"/>
          </a:p>
          <a:p>
            <a:pPr marL="537845" lvl="1">
              <a:buFont typeface="Arial" panose="05000000000000000000" pitchFamily="2" charset="2"/>
              <a:buChar char="•"/>
            </a:pPr>
            <a:endParaRPr lang="nl-NL"/>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10</a:t>
            </a:fld>
            <a:endParaRPr lang="nl-NL"/>
          </a:p>
        </p:txBody>
      </p:sp>
      <p:pic>
        <p:nvPicPr>
          <p:cNvPr id="5" name="Afbeelding 4" descr="Afbeelding met tekst, schermopname, Lettertype&#10;&#10;Automatisch gegenereerde beschrijving">
            <a:extLst>
              <a:ext uri="{FF2B5EF4-FFF2-40B4-BE49-F238E27FC236}">
                <a16:creationId xmlns:a16="http://schemas.microsoft.com/office/drawing/2014/main" id="{DA0004DA-2F41-70AB-0392-6F99D85997F0}"/>
              </a:ext>
            </a:extLst>
          </p:cNvPr>
          <p:cNvPicPr>
            <a:picLocks noChangeAspect="1"/>
          </p:cNvPicPr>
          <p:nvPr/>
        </p:nvPicPr>
        <p:blipFill>
          <a:blip r:embed="rId2"/>
          <a:stretch>
            <a:fillRect/>
          </a:stretch>
        </p:blipFill>
        <p:spPr>
          <a:xfrm>
            <a:off x="790954" y="2086662"/>
            <a:ext cx="7834741" cy="2814111"/>
          </a:xfrm>
          <a:prstGeom prst="rect">
            <a:avLst/>
          </a:prstGeom>
        </p:spPr>
      </p:pic>
    </p:spTree>
    <p:extLst>
      <p:ext uri="{BB962C8B-B14F-4D97-AF65-F5344CB8AC3E}">
        <p14:creationId xmlns:p14="http://schemas.microsoft.com/office/powerpoint/2010/main" val="2958949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A2FB114-BAE8-0407-F03A-20E572FDD0D3}"/>
              </a:ext>
            </a:extLst>
          </p:cNvPr>
          <p:cNvSpPr>
            <a:spLocks noGrp="1"/>
          </p:cNvSpPr>
          <p:nvPr>
            <p:ph type="sldNum" sz="quarter" idx="12"/>
          </p:nvPr>
        </p:nvSpPr>
        <p:spPr/>
        <p:txBody>
          <a:bodyPr/>
          <a:lstStyle/>
          <a:p>
            <a:fld id="{5EB71ABA-18BF-4481-A715-39E4E893E32E}" type="slidenum">
              <a:rPr lang="nl-NL" smtClean="0"/>
              <a:pPr/>
              <a:t>11</a:t>
            </a:fld>
            <a:endParaRPr lang="nl-NL"/>
          </a:p>
        </p:txBody>
      </p:sp>
      <p:pic>
        <p:nvPicPr>
          <p:cNvPr id="7" name="Tijdelijke aanduiding voor inhoud 6">
            <a:extLst>
              <a:ext uri="{FF2B5EF4-FFF2-40B4-BE49-F238E27FC236}">
                <a16:creationId xmlns:a16="http://schemas.microsoft.com/office/drawing/2014/main" id="{7BC74A1C-91FE-69DA-EE1A-400CDA58D337}"/>
              </a:ext>
            </a:extLst>
          </p:cNvPr>
          <p:cNvPicPr>
            <a:picLocks noGrp="1" noChangeAspect="1"/>
          </p:cNvPicPr>
          <p:nvPr>
            <p:ph idx="1"/>
          </p:nvPr>
        </p:nvPicPr>
        <p:blipFill>
          <a:blip r:embed="rId2"/>
          <a:stretch>
            <a:fillRect/>
          </a:stretch>
        </p:blipFill>
        <p:spPr>
          <a:xfrm>
            <a:off x="2519588" y="1788149"/>
            <a:ext cx="4176713" cy="3281702"/>
          </a:xfrm>
          <a:prstGeom prst="rect">
            <a:avLst/>
          </a:prstGeom>
        </p:spPr>
      </p:pic>
      <p:pic>
        <p:nvPicPr>
          <p:cNvPr id="10" name="Afbeelding 9">
            <a:extLst>
              <a:ext uri="{FF2B5EF4-FFF2-40B4-BE49-F238E27FC236}">
                <a16:creationId xmlns:a16="http://schemas.microsoft.com/office/drawing/2014/main" id="{C561D050-C51C-2999-81AB-2A2B2DBE9CF9}"/>
              </a:ext>
            </a:extLst>
          </p:cNvPr>
          <p:cNvPicPr>
            <a:picLocks noChangeAspect="1"/>
          </p:cNvPicPr>
          <p:nvPr/>
        </p:nvPicPr>
        <p:blipFill>
          <a:blip r:embed="rId3"/>
          <a:stretch>
            <a:fillRect/>
          </a:stretch>
        </p:blipFill>
        <p:spPr>
          <a:xfrm>
            <a:off x="1083834" y="202093"/>
            <a:ext cx="3524110" cy="2679838"/>
          </a:xfrm>
          <a:prstGeom prst="rect">
            <a:avLst/>
          </a:prstGeom>
        </p:spPr>
      </p:pic>
      <p:pic>
        <p:nvPicPr>
          <p:cNvPr id="11" name="Afbeelding 10">
            <a:extLst>
              <a:ext uri="{FF2B5EF4-FFF2-40B4-BE49-F238E27FC236}">
                <a16:creationId xmlns:a16="http://schemas.microsoft.com/office/drawing/2014/main" id="{B55B7319-D2DF-DEDB-8999-0AB9CA60EF2D}"/>
              </a:ext>
            </a:extLst>
          </p:cNvPr>
          <p:cNvPicPr>
            <a:picLocks noChangeAspect="1"/>
          </p:cNvPicPr>
          <p:nvPr/>
        </p:nvPicPr>
        <p:blipFill>
          <a:blip r:embed="rId4"/>
          <a:stretch>
            <a:fillRect/>
          </a:stretch>
        </p:blipFill>
        <p:spPr>
          <a:xfrm>
            <a:off x="4715767" y="172632"/>
            <a:ext cx="4176713" cy="3314870"/>
          </a:xfrm>
          <a:prstGeom prst="rect">
            <a:avLst/>
          </a:prstGeom>
        </p:spPr>
      </p:pic>
      <p:pic>
        <p:nvPicPr>
          <p:cNvPr id="12" name="Afbeelding 11">
            <a:extLst>
              <a:ext uri="{FF2B5EF4-FFF2-40B4-BE49-F238E27FC236}">
                <a16:creationId xmlns:a16="http://schemas.microsoft.com/office/drawing/2014/main" id="{A849A05F-34EC-D0FE-39F4-CAC60308500A}"/>
              </a:ext>
            </a:extLst>
          </p:cNvPr>
          <p:cNvPicPr>
            <a:picLocks noChangeAspect="1"/>
          </p:cNvPicPr>
          <p:nvPr/>
        </p:nvPicPr>
        <p:blipFill>
          <a:blip r:embed="rId5"/>
          <a:stretch>
            <a:fillRect/>
          </a:stretch>
        </p:blipFill>
        <p:spPr>
          <a:xfrm>
            <a:off x="251520" y="2933302"/>
            <a:ext cx="3210900" cy="2552831"/>
          </a:xfrm>
          <a:prstGeom prst="rect">
            <a:avLst/>
          </a:prstGeom>
        </p:spPr>
      </p:pic>
      <p:pic>
        <p:nvPicPr>
          <p:cNvPr id="13" name="Afbeelding 12">
            <a:extLst>
              <a:ext uri="{FF2B5EF4-FFF2-40B4-BE49-F238E27FC236}">
                <a16:creationId xmlns:a16="http://schemas.microsoft.com/office/drawing/2014/main" id="{BD2F1F74-F23C-7972-465B-67FF568D50BF}"/>
              </a:ext>
            </a:extLst>
          </p:cNvPr>
          <p:cNvPicPr>
            <a:picLocks noChangeAspect="1"/>
          </p:cNvPicPr>
          <p:nvPr/>
        </p:nvPicPr>
        <p:blipFill>
          <a:blip r:embed="rId6"/>
          <a:stretch>
            <a:fillRect/>
          </a:stretch>
        </p:blipFill>
        <p:spPr>
          <a:xfrm>
            <a:off x="2987133" y="4660776"/>
            <a:ext cx="2834456" cy="2136549"/>
          </a:xfrm>
          <a:prstGeom prst="rect">
            <a:avLst/>
          </a:prstGeom>
        </p:spPr>
      </p:pic>
      <p:pic>
        <p:nvPicPr>
          <p:cNvPr id="14" name="Afbeelding 13">
            <a:extLst>
              <a:ext uri="{FF2B5EF4-FFF2-40B4-BE49-F238E27FC236}">
                <a16:creationId xmlns:a16="http://schemas.microsoft.com/office/drawing/2014/main" id="{3F89827E-A01C-EEAE-5CB8-7F4F0987717B}"/>
              </a:ext>
            </a:extLst>
          </p:cNvPr>
          <p:cNvPicPr>
            <a:picLocks noChangeAspect="1"/>
          </p:cNvPicPr>
          <p:nvPr/>
        </p:nvPicPr>
        <p:blipFill>
          <a:blip r:embed="rId7"/>
          <a:stretch>
            <a:fillRect/>
          </a:stretch>
        </p:blipFill>
        <p:spPr>
          <a:xfrm>
            <a:off x="5681582" y="3557541"/>
            <a:ext cx="3395624" cy="2222614"/>
          </a:xfrm>
          <a:prstGeom prst="rect">
            <a:avLst/>
          </a:prstGeom>
        </p:spPr>
      </p:pic>
    </p:spTree>
    <p:extLst>
      <p:ext uri="{BB962C8B-B14F-4D97-AF65-F5344CB8AC3E}">
        <p14:creationId xmlns:p14="http://schemas.microsoft.com/office/powerpoint/2010/main" val="426264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Try-outs</a:t>
            </a:r>
          </a:p>
        </p:txBody>
      </p:sp>
      <p:sp>
        <p:nvSpPr>
          <p:cNvPr id="3" name="Tijdelijke aanduiding voor inhoud 2"/>
          <p:cNvSpPr>
            <a:spLocks noGrp="1"/>
          </p:cNvSpPr>
          <p:nvPr>
            <p:ph idx="1"/>
          </p:nvPr>
        </p:nvSpPr>
        <p:spPr/>
        <p:txBody>
          <a:bodyPr vert="horz" lIns="91440" tIns="45720" rIns="91440" bIns="45720" rtlCol="0" anchor="t">
            <a:normAutofit/>
          </a:bodyPr>
          <a:lstStyle/>
          <a:p>
            <a:pPr marL="179705" indent="-179705"/>
            <a:r>
              <a:rPr lang="nl-BE" dirty="0"/>
              <a:t>Try-outs (juni 2023)</a:t>
            </a:r>
          </a:p>
          <a:p>
            <a:pPr marL="537845" lvl="1">
              <a:buFont typeface="Arial,Sans-Serif" panose="020B0604020202020204" pitchFamily="34" charset="0"/>
            </a:pPr>
            <a:r>
              <a:rPr lang="nl-BE" dirty="0"/>
              <a:t>In twee ondersteuningsnetwerken en een </a:t>
            </a:r>
            <a:r>
              <a:rPr lang="nl-BE" dirty="0" err="1"/>
              <a:t>buo</a:t>
            </a:r>
            <a:r>
              <a:rPr lang="nl-BE" dirty="0"/>
              <a:t>-school die vanaf 1/9 een specifiek leersteuncentrum is</a:t>
            </a:r>
            <a:endParaRPr lang="nl-NL" dirty="0"/>
          </a:p>
          <a:p>
            <a:pPr marL="537845" lvl="1">
              <a:buFont typeface="Arial,Sans-Serif" panose="020B0604020202020204" pitchFamily="34" charset="0"/>
            </a:pPr>
            <a:r>
              <a:rPr lang="nl-BE" dirty="0"/>
              <a:t>In partnerschap met departement</a:t>
            </a:r>
          </a:p>
          <a:p>
            <a:pPr marL="537845" lvl="1"/>
            <a:r>
              <a:rPr lang="nl-BE" dirty="0"/>
              <a:t>Opzet van de try-outs: </a:t>
            </a:r>
            <a:endParaRPr lang="en-US" dirty="0"/>
          </a:p>
          <a:p>
            <a:pPr marL="896620" lvl="2" indent="-179070">
              <a:buFont typeface="Courier New" panose="020B0604020202020204" pitchFamily="34" charset="0"/>
              <a:buChar char="o"/>
            </a:pPr>
            <a:r>
              <a:rPr lang="nl-BE" dirty="0"/>
              <a:t>testen van de ontwikkelingsschalen en de kritische kenmerken</a:t>
            </a:r>
            <a:endParaRPr lang="en-US" dirty="0"/>
          </a:p>
          <a:p>
            <a:pPr marL="896620" lvl="2" indent="-179070">
              <a:buFont typeface="Courier New" panose="020B0604020202020204" pitchFamily="34" charset="0"/>
              <a:buChar char="o"/>
            </a:pPr>
            <a:r>
              <a:rPr lang="nl-BE" dirty="0"/>
              <a:t>testen van de methodologie met specifieke aandacht voor het betrekken van leraren en ouders, operationalisering van aspecten van de regelgeving ...</a:t>
            </a:r>
          </a:p>
          <a:p>
            <a:pPr marL="356870" lvl="1" indent="0">
              <a:buNone/>
            </a:pPr>
            <a:endParaRPr lang="nl-BE" dirty="0"/>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12</a:t>
            </a:fld>
            <a:endParaRPr lang="nl-NL"/>
          </a:p>
        </p:txBody>
      </p:sp>
    </p:spTree>
    <p:extLst>
      <p:ext uri="{BB962C8B-B14F-4D97-AF65-F5344CB8AC3E}">
        <p14:creationId xmlns:p14="http://schemas.microsoft.com/office/powerpoint/2010/main" val="271497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Try-outs: onze ervaringen</a:t>
            </a:r>
          </a:p>
        </p:txBody>
      </p:sp>
      <p:sp>
        <p:nvSpPr>
          <p:cNvPr id="3" name="Tijdelijke aanduiding voor inhoud 2"/>
          <p:cNvSpPr>
            <a:spLocks noGrp="1"/>
          </p:cNvSpPr>
          <p:nvPr>
            <p:ph idx="1"/>
          </p:nvPr>
        </p:nvSpPr>
        <p:spPr/>
        <p:txBody>
          <a:bodyPr vert="horz" lIns="91440" tIns="45720" rIns="91440" bIns="45720" rtlCol="0" anchor="t">
            <a:normAutofit fontScale="92500" lnSpcReduction="10000"/>
          </a:bodyPr>
          <a:lstStyle/>
          <a:p>
            <a:pPr marL="179705" indent="-179705"/>
            <a:r>
              <a:rPr lang="nl-BE"/>
              <a:t>Algemeen</a:t>
            </a:r>
            <a:endParaRPr lang="nl-NL"/>
          </a:p>
          <a:p>
            <a:pPr marL="537845" lvl="1">
              <a:buFont typeface="Arial" panose="05000000000000000000" pitchFamily="2" charset="2"/>
              <a:buChar char="•"/>
            </a:pPr>
            <a:r>
              <a:rPr lang="nl-BE"/>
              <a:t>Positieve samenwerking in open dialoog</a:t>
            </a:r>
          </a:p>
          <a:p>
            <a:pPr marL="537845" lvl="1">
              <a:buFont typeface="Arial" panose="05000000000000000000" pitchFamily="2" charset="2"/>
              <a:buChar char="•"/>
            </a:pPr>
            <a:r>
              <a:rPr lang="nl-BE"/>
              <a:t>Relevante en kritische feedback t.a.v. toezichtkader en methodologie</a:t>
            </a:r>
          </a:p>
          <a:p>
            <a:pPr marL="179705" indent="-179705"/>
            <a:r>
              <a:rPr lang="nl-BE"/>
              <a:t>Sterktes</a:t>
            </a:r>
            <a:endParaRPr lang="nl-NL"/>
          </a:p>
          <a:p>
            <a:pPr marL="537845" lvl="1"/>
            <a:r>
              <a:rPr lang="nl-BE"/>
              <a:t>Visie</a:t>
            </a:r>
          </a:p>
          <a:p>
            <a:pPr marL="537845" lvl="1"/>
            <a:r>
              <a:rPr lang="nl-BE"/>
              <a:t>Handelingsgericht samenwerken</a:t>
            </a:r>
          </a:p>
          <a:p>
            <a:pPr marL="537845" lvl="1"/>
            <a:r>
              <a:rPr lang="nl-BE"/>
              <a:t>Leerlinggerichte leersteun</a:t>
            </a:r>
          </a:p>
          <a:p>
            <a:pPr marL="537845" lvl="1"/>
            <a:r>
              <a:rPr lang="nl-BE"/>
              <a:t>Professionaliseringsinitiatieven</a:t>
            </a:r>
          </a:p>
          <a:p>
            <a:pPr marL="537845" lvl="1"/>
            <a:r>
              <a:rPr lang="nl-BE"/>
              <a:t>Zelfkritisch vermogen</a:t>
            </a:r>
          </a:p>
          <a:p>
            <a:pPr marL="179705" indent="-179705"/>
            <a:r>
              <a:rPr lang="nl-BE"/>
              <a:t>Aandachtspunten</a:t>
            </a:r>
          </a:p>
          <a:p>
            <a:pPr marL="537845" lvl="1"/>
            <a:r>
              <a:rPr lang="nl-BE"/>
              <a:t>Leersteun op lerarenniveau</a:t>
            </a:r>
          </a:p>
          <a:p>
            <a:pPr marL="537845" lvl="1"/>
            <a:r>
              <a:rPr lang="nl-BE"/>
              <a:t>Inbedding van leersteun in de klaspraktijk</a:t>
            </a:r>
          </a:p>
          <a:p>
            <a:pPr marL="537845" lvl="1"/>
            <a:r>
              <a:rPr lang="nl-BE"/>
              <a:t>(</a:t>
            </a:r>
            <a:r>
              <a:rPr lang="nl-BE" err="1"/>
              <a:t>Handicapspecifieke</a:t>
            </a:r>
            <a:r>
              <a:rPr lang="nl-BE"/>
              <a:t>) expertise</a:t>
            </a:r>
          </a:p>
          <a:p>
            <a:pPr marL="537845" lvl="1"/>
            <a:r>
              <a:rPr lang="nl-BE"/>
              <a:t>Samenwerking met CLB en PBD</a:t>
            </a:r>
          </a:p>
          <a:p>
            <a:pPr marL="537845" lvl="1"/>
            <a:r>
              <a:rPr lang="nl-BE"/>
              <a:t>Aanwending van de middelen</a:t>
            </a:r>
            <a:endParaRPr lang="en-US"/>
          </a:p>
          <a:p>
            <a:pPr marL="356870" lvl="1" indent="0">
              <a:buNone/>
            </a:pPr>
            <a:endParaRPr lang="nl-BE"/>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13</a:t>
            </a:fld>
            <a:endParaRPr lang="nl-NL"/>
          </a:p>
        </p:txBody>
      </p:sp>
    </p:spTree>
    <p:extLst>
      <p:ext uri="{BB962C8B-B14F-4D97-AF65-F5344CB8AC3E}">
        <p14:creationId xmlns:p14="http://schemas.microsoft.com/office/powerpoint/2010/main" val="30282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Try-outs: getuigenis vanuit het werkveld</a:t>
            </a:r>
          </a:p>
        </p:txBody>
      </p:sp>
      <p:sp>
        <p:nvSpPr>
          <p:cNvPr id="3" name="Tijdelijke aanduiding voor inhoud 2"/>
          <p:cNvSpPr>
            <a:spLocks noGrp="1"/>
          </p:cNvSpPr>
          <p:nvPr>
            <p:ph idx="1"/>
          </p:nvPr>
        </p:nvSpPr>
        <p:spPr/>
        <p:txBody>
          <a:bodyPr vert="horz" lIns="91440" tIns="45720" rIns="91440" bIns="45720" rtlCol="0" anchor="t">
            <a:normAutofit/>
          </a:bodyPr>
          <a:lstStyle/>
          <a:p>
            <a:pPr marL="179705" indent="-179705"/>
            <a:endParaRPr lang="nl-BE"/>
          </a:p>
          <a:p>
            <a:pPr marL="179705" indent="-179705"/>
            <a:endParaRPr lang="nl-BE"/>
          </a:p>
          <a:p>
            <a:pPr marL="0" indent="0">
              <a:buNone/>
            </a:pPr>
            <a:endParaRPr lang="nl-BE"/>
          </a:p>
          <a:p>
            <a:pPr marL="179705" indent="-179705"/>
            <a:endParaRPr lang="nl-BE"/>
          </a:p>
          <a:p>
            <a:pPr marL="356870" lvl="1" indent="0">
              <a:buNone/>
            </a:pPr>
            <a:endParaRPr lang="nl-BE"/>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14</a:t>
            </a:fld>
            <a:endParaRPr lang="nl-NL"/>
          </a:p>
        </p:txBody>
      </p:sp>
      <p:pic>
        <p:nvPicPr>
          <p:cNvPr id="5" name="Afbeelding 4">
            <a:extLst>
              <a:ext uri="{FF2B5EF4-FFF2-40B4-BE49-F238E27FC236}">
                <a16:creationId xmlns:a16="http://schemas.microsoft.com/office/drawing/2014/main" id="{0C47EDEF-F7A0-4F8D-C140-9E8080CDDD38}"/>
              </a:ext>
            </a:extLst>
          </p:cNvPr>
          <p:cNvPicPr>
            <a:picLocks noChangeAspect="1"/>
          </p:cNvPicPr>
          <p:nvPr/>
        </p:nvPicPr>
        <p:blipFill>
          <a:blip r:embed="rId2"/>
          <a:stretch>
            <a:fillRect/>
          </a:stretch>
        </p:blipFill>
        <p:spPr>
          <a:xfrm>
            <a:off x="1325366" y="1562634"/>
            <a:ext cx="7051481" cy="3732731"/>
          </a:xfrm>
          <a:prstGeom prst="rect">
            <a:avLst/>
          </a:prstGeom>
        </p:spPr>
      </p:pic>
    </p:spTree>
    <p:extLst>
      <p:ext uri="{BB962C8B-B14F-4D97-AF65-F5344CB8AC3E}">
        <p14:creationId xmlns:p14="http://schemas.microsoft.com/office/powerpoint/2010/main" val="69204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DCD59-068F-79A8-0F08-D83C7AF14594}"/>
              </a:ext>
            </a:extLst>
          </p:cNvPr>
          <p:cNvSpPr>
            <a:spLocks noGrp="1"/>
          </p:cNvSpPr>
          <p:nvPr>
            <p:ph type="title"/>
          </p:nvPr>
        </p:nvSpPr>
        <p:spPr>
          <a:xfrm>
            <a:off x="492919" y="697038"/>
            <a:ext cx="8272212" cy="760350"/>
          </a:xfrm>
        </p:spPr>
        <p:txBody>
          <a:bodyPr>
            <a:normAutofit/>
          </a:bodyPr>
          <a:lstStyle/>
          <a:p>
            <a:r>
              <a:rPr lang="nl-BE" dirty="0"/>
              <a:t>Toezichtkader </a:t>
            </a:r>
          </a:p>
        </p:txBody>
      </p:sp>
      <p:sp>
        <p:nvSpPr>
          <p:cNvPr id="10" name="Rectangle 9">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492623"/>
            <a:ext cx="4053479" cy="30342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Afbeelding 4" descr="Afbeelding met tekst, schermopname, Website, Webpagina&#10;&#10;Automatisch gegenereerde beschrijving">
            <a:extLst>
              <a:ext uri="{FF2B5EF4-FFF2-40B4-BE49-F238E27FC236}">
                <a16:creationId xmlns:a16="http://schemas.microsoft.com/office/drawing/2014/main" id="{FF783C95-03A4-1009-6E45-19A8405B44E2}"/>
              </a:ext>
            </a:extLst>
          </p:cNvPr>
          <p:cNvPicPr>
            <a:picLocks noChangeAspect="1"/>
          </p:cNvPicPr>
          <p:nvPr/>
        </p:nvPicPr>
        <p:blipFill>
          <a:blip r:embed="rId3"/>
          <a:stretch>
            <a:fillRect/>
          </a:stretch>
        </p:blipFill>
        <p:spPr>
          <a:xfrm>
            <a:off x="492919" y="2638008"/>
            <a:ext cx="3721894" cy="2716982"/>
          </a:xfrm>
          <a:prstGeom prst="rect">
            <a:avLst/>
          </a:prstGeom>
        </p:spPr>
      </p:pic>
      <p:sp>
        <p:nvSpPr>
          <p:cNvPr id="3" name="Tijdelijke aanduiding voor inhoud 2">
            <a:extLst>
              <a:ext uri="{FF2B5EF4-FFF2-40B4-BE49-F238E27FC236}">
                <a16:creationId xmlns:a16="http://schemas.microsoft.com/office/drawing/2014/main" id="{549AC0B6-4DAB-EB3A-F213-F486D187BC63}"/>
              </a:ext>
            </a:extLst>
          </p:cNvPr>
          <p:cNvSpPr>
            <a:spLocks noGrp="1"/>
          </p:cNvSpPr>
          <p:nvPr>
            <p:ph idx="1"/>
          </p:nvPr>
        </p:nvSpPr>
        <p:spPr>
          <a:xfrm>
            <a:off x="4751854" y="2492623"/>
            <a:ext cx="4053479" cy="3034262"/>
          </a:xfrm>
        </p:spPr>
        <p:txBody>
          <a:bodyPr>
            <a:normAutofit/>
          </a:bodyPr>
          <a:lstStyle/>
          <a:p>
            <a:r>
              <a:rPr lang="nl-BE" sz="1800" dirty="0"/>
              <a:t>Helder en duidelijk kader</a:t>
            </a:r>
          </a:p>
          <a:p>
            <a:r>
              <a:rPr lang="nl-BE" sz="1800" dirty="0"/>
              <a:t>Concrete vertaling referentiekader </a:t>
            </a:r>
          </a:p>
          <a:p>
            <a:r>
              <a:rPr lang="nl-BE" sz="1800" dirty="0"/>
              <a:t>Kapstok/houvast voor beleid en werking</a:t>
            </a:r>
          </a:p>
          <a:p>
            <a:endParaRPr lang="nl-BE" sz="1800" dirty="0"/>
          </a:p>
        </p:txBody>
      </p:sp>
    </p:spTree>
    <p:extLst>
      <p:ext uri="{BB962C8B-B14F-4D97-AF65-F5344CB8AC3E}">
        <p14:creationId xmlns:p14="http://schemas.microsoft.com/office/powerpoint/2010/main" val="276259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DCD59-068F-79A8-0F08-D83C7AF14594}"/>
              </a:ext>
            </a:extLst>
          </p:cNvPr>
          <p:cNvSpPr>
            <a:spLocks noGrp="1"/>
          </p:cNvSpPr>
          <p:nvPr>
            <p:ph type="title"/>
          </p:nvPr>
        </p:nvSpPr>
        <p:spPr/>
        <p:txBody>
          <a:bodyPr/>
          <a:lstStyle/>
          <a:p>
            <a:r>
              <a:rPr lang="nl-BE" dirty="0"/>
              <a:t>Try-out – voorbereiding </a:t>
            </a:r>
          </a:p>
        </p:txBody>
      </p:sp>
      <p:sp>
        <p:nvSpPr>
          <p:cNvPr id="3" name="Tijdelijke aanduiding voor inhoud 2">
            <a:extLst>
              <a:ext uri="{FF2B5EF4-FFF2-40B4-BE49-F238E27FC236}">
                <a16:creationId xmlns:a16="http://schemas.microsoft.com/office/drawing/2014/main" id="{549AC0B6-4DAB-EB3A-F213-F486D187BC63}"/>
              </a:ext>
            </a:extLst>
          </p:cNvPr>
          <p:cNvSpPr>
            <a:spLocks noGrp="1"/>
          </p:cNvSpPr>
          <p:nvPr>
            <p:ph idx="1"/>
          </p:nvPr>
        </p:nvSpPr>
        <p:spPr>
          <a:xfrm>
            <a:off x="435895" y="2492623"/>
            <a:ext cx="8272211" cy="3342590"/>
          </a:xfrm>
        </p:spPr>
        <p:txBody>
          <a:bodyPr anchor="t">
            <a:normAutofit/>
          </a:bodyPr>
          <a:lstStyle/>
          <a:p>
            <a:r>
              <a:rPr lang="nl-BE" sz="2100" b="1" dirty="0"/>
              <a:t>Communicatie m.b.t. verloop proefdoorlichting</a:t>
            </a:r>
          </a:p>
          <a:p>
            <a:pPr lvl="1"/>
            <a:r>
              <a:rPr lang="nl-BE" sz="1800" dirty="0"/>
              <a:t>Mondelinge toelichting </a:t>
            </a:r>
          </a:p>
          <a:p>
            <a:pPr lvl="1"/>
            <a:r>
              <a:rPr lang="nl-BE" sz="1800" dirty="0"/>
              <a:t>Ondersteunende documenten </a:t>
            </a:r>
          </a:p>
          <a:p>
            <a:pPr lvl="2"/>
            <a:r>
              <a:rPr lang="nl-BE" sz="1800" dirty="0"/>
              <a:t>Informatiedocument</a:t>
            </a:r>
          </a:p>
          <a:p>
            <a:pPr lvl="2"/>
            <a:r>
              <a:rPr lang="nl-BE" sz="1800" dirty="0"/>
              <a:t>Planningsdocument</a:t>
            </a:r>
          </a:p>
          <a:p>
            <a:pPr lvl="1"/>
            <a:endParaRPr lang="nl-BE" sz="1650" dirty="0"/>
          </a:p>
          <a:p>
            <a:pPr lvl="1"/>
            <a:endParaRPr lang="nl-BE" sz="1650" dirty="0"/>
          </a:p>
          <a:p>
            <a:pPr lvl="1"/>
            <a:endParaRPr lang="nl-BE" sz="1650" dirty="0"/>
          </a:p>
          <a:p>
            <a:pPr lvl="1"/>
            <a:endParaRPr lang="nl-BE" sz="1650" dirty="0"/>
          </a:p>
          <a:p>
            <a:pPr lvl="1"/>
            <a:endParaRPr lang="nl-BE" sz="1650" dirty="0"/>
          </a:p>
          <a:p>
            <a:endParaRPr lang="nl-BE" dirty="0"/>
          </a:p>
        </p:txBody>
      </p:sp>
    </p:spTree>
    <p:extLst>
      <p:ext uri="{BB962C8B-B14F-4D97-AF65-F5344CB8AC3E}">
        <p14:creationId xmlns:p14="http://schemas.microsoft.com/office/powerpoint/2010/main" val="1981467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DCD59-068F-79A8-0F08-D83C7AF14594}"/>
              </a:ext>
            </a:extLst>
          </p:cNvPr>
          <p:cNvSpPr>
            <a:spLocks noGrp="1"/>
          </p:cNvSpPr>
          <p:nvPr>
            <p:ph type="title"/>
          </p:nvPr>
        </p:nvSpPr>
        <p:spPr/>
        <p:txBody>
          <a:bodyPr/>
          <a:lstStyle/>
          <a:p>
            <a:r>
              <a:rPr lang="nl-BE" dirty="0"/>
              <a:t>Try-out – voorbereiding</a:t>
            </a:r>
          </a:p>
        </p:txBody>
      </p:sp>
      <p:sp>
        <p:nvSpPr>
          <p:cNvPr id="3" name="Tijdelijke aanduiding voor inhoud 2">
            <a:extLst>
              <a:ext uri="{FF2B5EF4-FFF2-40B4-BE49-F238E27FC236}">
                <a16:creationId xmlns:a16="http://schemas.microsoft.com/office/drawing/2014/main" id="{549AC0B6-4DAB-EB3A-F213-F486D187BC63}"/>
              </a:ext>
            </a:extLst>
          </p:cNvPr>
          <p:cNvSpPr>
            <a:spLocks noGrp="1"/>
          </p:cNvSpPr>
          <p:nvPr>
            <p:ph idx="1"/>
          </p:nvPr>
        </p:nvSpPr>
        <p:spPr>
          <a:xfrm>
            <a:off x="435895" y="2352703"/>
            <a:ext cx="8272211" cy="3408017"/>
          </a:xfrm>
        </p:spPr>
        <p:txBody>
          <a:bodyPr anchor="t">
            <a:normAutofit fontScale="92500"/>
          </a:bodyPr>
          <a:lstStyle/>
          <a:p>
            <a:r>
              <a:rPr lang="nl-BE" sz="2100" b="1" dirty="0"/>
              <a:t>Interne voorbereiding</a:t>
            </a:r>
          </a:p>
          <a:p>
            <a:pPr lvl="1"/>
            <a:r>
              <a:rPr lang="nl-BE" sz="1800" dirty="0"/>
              <a:t>Informeren betrokken leerondersteuners rond verloop + leidraad voorzien</a:t>
            </a:r>
          </a:p>
          <a:p>
            <a:pPr lvl="1"/>
            <a:r>
              <a:rPr lang="nl-BE" sz="1800" dirty="0"/>
              <a:t>Tijdig communiceren naar directies</a:t>
            </a:r>
          </a:p>
          <a:p>
            <a:pPr lvl="1"/>
            <a:r>
              <a:rPr lang="nl-BE" sz="1800" dirty="0"/>
              <a:t>Zoeken van ouders voor de gesprekken</a:t>
            </a:r>
          </a:p>
          <a:p>
            <a:pPr lvl="2"/>
            <a:r>
              <a:rPr lang="nl-BE" sz="1650" dirty="0"/>
              <a:t>Ouders GC-trajecten </a:t>
            </a:r>
            <a:r>
              <a:rPr lang="nl-BE" sz="1650" dirty="0">
                <a:sym typeface="Wingdings" pitchFamily="2" charset="2"/>
              </a:rPr>
              <a:t> gericht bevraagd via betrokken leerondersteuners try-out</a:t>
            </a:r>
          </a:p>
          <a:p>
            <a:pPr lvl="2"/>
            <a:r>
              <a:rPr lang="nl-BE" sz="1650" dirty="0"/>
              <a:t>Ouders IAC-trajecten </a:t>
            </a:r>
            <a:r>
              <a:rPr lang="nl-BE" sz="1650" dirty="0">
                <a:sym typeface="Wingdings" pitchFamily="2" charset="2"/>
              </a:rPr>
              <a:t> gericht bevraagd via de leerondersteuners met IAC-trajecten </a:t>
            </a:r>
            <a:endParaRPr lang="nl-BE" sz="1650" dirty="0"/>
          </a:p>
          <a:p>
            <a:pPr lvl="1"/>
            <a:r>
              <a:rPr lang="nl-BE" sz="1800" dirty="0"/>
              <a:t>Zoeken van leerkrachten voor gesprekken </a:t>
            </a:r>
          </a:p>
          <a:p>
            <a:pPr lvl="2"/>
            <a:r>
              <a:rPr lang="nl-BE" sz="1650" dirty="0"/>
              <a:t>In afstemming met de school, leerkracht en betrokken leerondersteuners try-out </a:t>
            </a:r>
            <a:endParaRPr lang="nl-BE" sz="1800" dirty="0"/>
          </a:p>
          <a:p>
            <a:pPr lvl="1"/>
            <a:r>
              <a:rPr lang="nl-BE" sz="1800" dirty="0"/>
              <a:t>Groeikans: online gedeeld document</a:t>
            </a:r>
            <a:endParaRPr lang="nl-BE" sz="1650" dirty="0"/>
          </a:p>
        </p:txBody>
      </p:sp>
    </p:spTree>
    <p:extLst>
      <p:ext uri="{BB962C8B-B14F-4D97-AF65-F5344CB8AC3E}">
        <p14:creationId xmlns:p14="http://schemas.microsoft.com/office/powerpoint/2010/main" val="111264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DCD59-068F-79A8-0F08-D83C7AF14594}"/>
              </a:ext>
            </a:extLst>
          </p:cNvPr>
          <p:cNvSpPr>
            <a:spLocks noGrp="1"/>
          </p:cNvSpPr>
          <p:nvPr>
            <p:ph type="title"/>
          </p:nvPr>
        </p:nvSpPr>
        <p:spPr/>
        <p:txBody>
          <a:bodyPr/>
          <a:lstStyle/>
          <a:p>
            <a:r>
              <a:rPr lang="nl-BE" dirty="0"/>
              <a:t>Try-out – voorbereiding  </a:t>
            </a:r>
          </a:p>
        </p:txBody>
      </p:sp>
      <p:sp>
        <p:nvSpPr>
          <p:cNvPr id="3" name="Tijdelijke aanduiding voor inhoud 2">
            <a:extLst>
              <a:ext uri="{FF2B5EF4-FFF2-40B4-BE49-F238E27FC236}">
                <a16:creationId xmlns:a16="http://schemas.microsoft.com/office/drawing/2014/main" id="{549AC0B6-4DAB-EB3A-F213-F486D187BC63}"/>
              </a:ext>
            </a:extLst>
          </p:cNvPr>
          <p:cNvSpPr>
            <a:spLocks noGrp="1"/>
          </p:cNvSpPr>
          <p:nvPr>
            <p:ph idx="1"/>
          </p:nvPr>
        </p:nvSpPr>
        <p:spPr>
          <a:xfrm>
            <a:off x="435895" y="2409853"/>
            <a:ext cx="8272211" cy="3366239"/>
          </a:xfrm>
        </p:spPr>
        <p:txBody>
          <a:bodyPr anchor="t">
            <a:normAutofit/>
          </a:bodyPr>
          <a:lstStyle/>
          <a:p>
            <a:r>
              <a:rPr lang="nl-BE" sz="2100" b="1" dirty="0"/>
              <a:t>Interne voorbereiding</a:t>
            </a:r>
            <a:endParaRPr lang="nl-BE" sz="2100" dirty="0"/>
          </a:p>
          <a:p>
            <a:pPr lvl="1"/>
            <a:r>
              <a:rPr lang="nl-BE" sz="1800" dirty="0"/>
              <a:t>Opmaak voorbereidende documenten voor inspectie</a:t>
            </a:r>
          </a:p>
          <a:p>
            <a:pPr lvl="1"/>
            <a:r>
              <a:rPr lang="nl-BE" sz="1800" dirty="0"/>
              <a:t>Toegang tot platform voorzien (bij de start): afzonderlijk account voor inspectie </a:t>
            </a:r>
          </a:p>
          <a:p>
            <a:r>
              <a:rPr lang="nl-BE" sz="2100" b="1" dirty="0"/>
              <a:t>Communicatie met inspectie</a:t>
            </a:r>
          </a:p>
          <a:p>
            <a:pPr lvl="1"/>
            <a:r>
              <a:rPr lang="nl-BE" sz="1800" dirty="0"/>
              <a:t>Steeds duidelijke communicatie (mail/telefonisch)</a:t>
            </a:r>
          </a:p>
          <a:p>
            <a:pPr lvl="1"/>
            <a:r>
              <a:rPr lang="nl-BE" sz="1800" dirty="0"/>
              <a:t>Vlot bereikbaar bij problemen of vragen</a:t>
            </a:r>
          </a:p>
          <a:p>
            <a:pPr lvl="1"/>
            <a:endParaRPr lang="nl-BE" sz="1650" dirty="0"/>
          </a:p>
          <a:p>
            <a:pPr lvl="1"/>
            <a:endParaRPr lang="nl-BE" sz="1650" dirty="0"/>
          </a:p>
          <a:p>
            <a:pPr lvl="1"/>
            <a:endParaRPr lang="nl-BE" sz="1650" dirty="0"/>
          </a:p>
          <a:p>
            <a:pPr lvl="1"/>
            <a:endParaRPr lang="nl-BE" sz="1650" dirty="0"/>
          </a:p>
          <a:p>
            <a:pPr lvl="1"/>
            <a:endParaRPr lang="nl-BE" sz="1650" dirty="0"/>
          </a:p>
          <a:p>
            <a:endParaRPr lang="nl-BE" dirty="0"/>
          </a:p>
        </p:txBody>
      </p:sp>
    </p:spTree>
    <p:extLst>
      <p:ext uri="{BB962C8B-B14F-4D97-AF65-F5344CB8AC3E}">
        <p14:creationId xmlns:p14="http://schemas.microsoft.com/office/powerpoint/2010/main" val="2679188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DCD59-068F-79A8-0F08-D83C7AF14594}"/>
              </a:ext>
            </a:extLst>
          </p:cNvPr>
          <p:cNvSpPr>
            <a:spLocks noGrp="1"/>
          </p:cNvSpPr>
          <p:nvPr>
            <p:ph type="title"/>
          </p:nvPr>
        </p:nvSpPr>
        <p:spPr/>
        <p:txBody>
          <a:bodyPr/>
          <a:lstStyle/>
          <a:p>
            <a:r>
              <a:rPr lang="nl-BE" dirty="0"/>
              <a:t>Try-out – methodologie </a:t>
            </a:r>
          </a:p>
        </p:txBody>
      </p:sp>
      <p:sp>
        <p:nvSpPr>
          <p:cNvPr id="3" name="Tijdelijke aanduiding voor inhoud 2">
            <a:extLst>
              <a:ext uri="{FF2B5EF4-FFF2-40B4-BE49-F238E27FC236}">
                <a16:creationId xmlns:a16="http://schemas.microsoft.com/office/drawing/2014/main" id="{549AC0B6-4DAB-EB3A-F213-F486D187BC63}"/>
              </a:ext>
            </a:extLst>
          </p:cNvPr>
          <p:cNvSpPr>
            <a:spLocks noGrp="1"/>
          </p:cNvSpPr>
          <p:nvPr>
            <p:ph idx="1"/>
          </p:nvPr>
        </p:nvSpPr>
        <p:spPr>
          <a:xfrm>
            <a:off x="435895" y="2409853"/>
            <a:ext cx="8272211" cy="3366239"/>
          </a:xfrm>
        </p:spPr>
        <p:txBody>
          <a:bodyPr anchor="t">
            <a:normAutofit/>
          </a:bodyPr>
          <a:lstStyle/>
          <a:p>
            <a:r>
              <a:rPr lang="nl-BE" sz="2100" b="1" dirty="0"/>
              <a:t>Online bevraging ouders - leerkrachten</a:t>
            </a:r>
          </a:p>
          <a:p>
            <a:pPr lvl="1"/>
            <a:r>
              <a:rPr lang="nl-BE" sz="1800" dirty="0">
                <a:sym typeface="Wingdings" pitchFamily="2" charset="2"/>
              </a:rPr>
              <a:t>Moeilijk om breed spectrum aan ouders/leerkrachten te bereiken </a:t>
            </a:r>
          </a:p>
          <a:p>
            <a:pPr lvl="1"/>
            <a:r>
              <a:rPr lang="nl-BE" sz="1800" dirty="0">
                <a:sym typeface="Wingdings" pitchFamily="2" charset="2"/>
              </a:rPr>
              <a:t>Feedback inhoud/taal/vraagstelling bevraging</a:t>
            </a:r>
            <a:endParaRPr lang="nl-BE" sz="1950" dirty="0"/>
          </a:p>
          <a:p>
            <a:r>
              <a:rPr lang="nl-BE" sz="2100" b="1" dirty="0"/>
              <a:t>Online gesprek met ouders</a:t>
            </a:r>
          </a:p>
          <a:p>
            <a:pPr lvl="1"/>
            <a:r>
              <a:rPr lang="nl-BE" sz="1800" dirty="0"/>
              <a:t>Positieve reacties </a:t>
            </a:r>
          </a:p>
          <a:p>
            <a:r>
              <a:rPr lang="nl-BE" sz="2100" b="1" dirty="0"/>
              <a:t>Online gesprek met leerkrachten </a:t>
            </a:r>
          </a:p>
          <a:p>
            <a:pPr lvl="1"/>
            <a:r>
              <a:rPr lang="nl-BE" sz="1800" dirty="0"/>
              <a:t>Positieve reacties</a:t>
            </a:r>
            <a:endParaRPr lang="nl-BE" sz="1950" b="1" dirty="0"/>
          </a:p>
          <a:p>
            <a:pPr marL="243000" lvl="1" indent="0">
              <a:buNone/>
            </a:pPr>
            <a:endParaRPr lang="nl-BE" sz="1800" dirty="0"/>
          </a:p>
          <a:p>
            <a:pPr lvl="1"/>
            <a:endParaRPr lang="nl-BE" sz="1650" dirty="0"/>
          </a:p>
          <a:p>
            <a:pPr lvl="1"/>
            <a:endParaRPr lang="nl-BE" sz="1650" dirty="0"/>
          </a:p>
          <a:p>
            <a:pPr lvl="1"/>
            <a:endParaRPr lang="nl-BE" sz="1650" dirty="0"/>
          </a:p>
          <a:p>
            <a:pPr lvl="1"/>
            <a:endParaRPr lang="nl-BE" sz="1650" dirty="0"/>
          </a:p>
          <a:p>
            <a:pPr lvl="1"/>
            <a:endParaRPr lang="nl-BE" sz="1650" dirty="0"/>
          </a:p>
          <a:p>
            <a:endParaRPr lang="nl-BE" dirty="0"/>
          </a:p>
        </p:txBody>
      </p:sp>
    </p:spTree>
    <p:extLst>
      <p:ext uri="{BB962C8B-B14F-4D97-AF65-F5344CB8AC3E}">
        <p14:creationId xmlns:p14="http://schemas.microsoft.com/office/powerpoint/2010/main" val="285153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agenda</a:t>
            </a:r>
          </a:p>
        </p:txBody>
      </p:sp>
      <p:sp>
        <p:nvSpPr>
          <p:cNvPr id="3" name="Tijdelijke aanduiding voor inhoud 2"/>
          <p:cNvSpPr>
            <a:spLocks noGrp="1"/>
          </p:cNvSpPr>
          <p:nvPr>
            <p:ph idx="1"/>
          </p:nvPr>
        </p:nvSpPr>
        <p:spPr/>
        <p:txBody>
          <a:bodyPr vert="horz" lIns="91440" tIns="45720" rIns="91440" bIns="45720" rtlCol="0" anchor="t">
            <a:normAutofit/>
          </a:bodyPr>
          <a:lstStyle/>
          <a:p>
            <a:pPr marL="179705" indent="-179705"/>
            <a:r>
              <a:rPr lang="nl-BE" sz="2400" dirty="0">
                <a:effectLst/>
                <a:ea typeface="Times New Roman" panose="02020603050405020304" pitchFamily="18" charset="0"/>
              </a:rPr>
              <a:t>Wat eraan voorafging?</a:t>
            </a:r>
            <a:r>
              <a:rPr lang="nl-BE" dirty="0">
                <a:ea typeface="Times New Roman" panose="02020603050405020304" pitchFamily="18" charset="0"/>
              </a:rPr>
              <a:t> </a:t>
            </a:r>
            <a:endParaRPr lang="nl-NL" dirty="0"/>
          </a:p>
          <a:p>
            <a:pPr marL="537845" lvl="1"/>
            <a:r>
              <a:rPr lang="nl-BE" dirty="0">
                <a:effectLst/>
                <a:ea typeface="Times New Roman" panose="02020603050405020304" pitchFamily="18" charset="0"/>
              </a:rPr>
              <a:t>Ontwikkelwerk</a:t>
            </a:r>
            <a:r>
              <a:rPr lang="nl-BE" dirty="0">
                <a:ea typeface="Times New Roman" panose="02020603050405020304" pitchFamily="18" charset="0"/>
              </a:rPr>
              <a:t>: van referentiekader naar toezichtkader</a:t>
            </a:r>
            <a:endParaRPr lang="nl-BE" dirty="0">
              <a:effectLst/>
              <a:ea typeface="Times New Roman" panose="02020603050405020304" pitchFamily="18" charset="0"/>
            </a:endParaRPr>
          </a:p>
          <a:p>
            <a:pPr marL="537845" lvl="1"/>
            <a:r>
              <a:rPr lang="nl-BE" dirty="0">
                <a:ea typeface="Times New Roman" panose="02020603050405020304" pitchFamily="18" charset="0"/>
              </a:rPr>
              <a:t>T</a:t>
            </a:r>
            <a:r>
              <a:rPr lang="nl-BE" dirty="0">
                <a:effectLst/>
                <a:ea typeface="Times New Roman" panose="02020603050405020304" pitchFamily="18" charset="0"/>
              </a:rPr>
              <a:t>ry-outs</a:t>
            </a:r>
            <a:r>
              <a:rPr lang="nl-BE" dirty="0">
                <a:ea typeface="Times New Roman" panose="02020603050405020304" pitchFamily="18" charset="0"/>
              </a:rPr>
              <a:t> </a:t>
            </a:r>
          </a:p>
          <a:p>
            <a:pPr marL="356870" lvl="1" indent="0">
              <a:buNone/>
            </a:pPr>
            <a:endParaRPr lang="nl-BE" dirty="0">
              <a:effectLst/>
              <a:ea typeface="Times New Roman" panose="02020603050405020304" pitchFamily="18" charset="0"/>
            </a:endParaRPr>
          </a:p>
          <a:p>
            <a:pPr marL="179705" indent="-179705"/>
            <a:r>
              <a:rPr lang="nl-BE" dirty="0">
                <a:ea typeface="Times New Roman" panose="02020603050405020304" pitchFamily="18" charset="0"/>
              </a:rPr>
              <a:t>Het resultaat? </a:t>
            </a:r>
          </a:p>
          <a:p>
            <a:pPr marL="537845" lvl="1"/>
            <a:r>
              <a:rPr lang="nl-BE" dirty="0">
                <a:ea typeface="Times New Roman" panose="02020603050405020304" pitchFamily="18" charset="0"/>
              </a:rPr>
              <a:t>De erkenningsonderzoeken half november 2023 - juni 2024</a:t>
            </a:r>
          </a:p>
          <a:p>
            <a:pPr marL="896620" lvl="2" indent="-179070"/>
            <a:r>
              <a:rPr lang="nl-BE" dirty="0">
                <a:effectLst/>
                <a:ea typeface="Times New Roman" panose="02020603050405020304" pitchFamily="18" charset="0"/>
              </a:rPr>
              <a:t>Wat &amp; hoe onderzoeken we?</a:t>
            </a:r>
          </a:p>
          <a:p>
            <a:pPr marL="896620" lvl="2" indent="-179070"/>
            <a:r>
              <a:rPr lang="nl-BE" dirty="0">
                <a:ea typeface="Calibri" panose="020F0502020204030204" pitchFamily="34" charset="0"/>
              </a:rPr>
              <a:t>Wie betrekken we?</a:t>
            </a:r>
          </a:p>
          <a:p>
            <a:pPr marL="896620" lvl="2" indent="-179070"/>
            <a:r>
              <a:rPr lang="nl-BE" dirty="0">
                <a:effectLst/>
                <a:ea typeface="Times New Roman" panose="02020603050405020304" pitchFamily="18" charset="0"/>
              </a:rPr>
              <a:t>Hoe oordelen we?</a:t>
            </a:r>
            <a:endParaRPr lang="nl-BE" dirty="0">
              <a:ea typeface="Times New Roman" panose="02020603050405020304" pitchFamily="18" charset="0"/>
            </a:endParaRPr>
          </a:p>
          <a:p>
            <a:pPr marL="896620" lvl="2" indent="-179070"/>
            <a:r>
              <a:rPr lang="nl-BE" dirty="0">
                <a:ea typeface="Times New Roman" panose="02020603050405020304" pitchFamily="18" charset="0"/>
              </a:rPr>
              <a:t>Hoe zich hierop voorbereiden als leersteuncentrum?</a:t>
            </a:r>
          </a:p>
          <a:p>
            <a:pPr marL="717550" lvl="2" indent="0">
              <a:buNone/>
            </a:pPr>
            <a:endParaRPr lang="nl-BE" dirty="0">
              <a:ea typeface="Times New Roman" panose="02020603050405020304" pitchFamily="18" charset="0"/>
            </a:endParaRPr>
          </a:p>
          <a:p>
            <a:pPr marL="0" indent="0">
              <a:buNone/>
            </a:pPr>
            <a:endParaRPr lang="nl-BE" dirty="0"/>
          </a:p>
          <a:p>
            <a:pPr marL="179705" indent="-179705"/>
            <a:endParaRPr lang="nl-BE" dirty="0"/>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2</a:t>
            </a:fld>
            <a:endParaRPr lang="nl-NL"/>
          </a:p>
        </p:txBody>
      </p:sp>
    </p:spTree>
    <p:extLst>
      <p:ext uri="{BB962C8B-B14F-4D97-AF65-F5344CB8AC3E}">
        <p14:creationId xmlns:p14="http://schemas.microsoft.com/office/powerpoint/2010/main" val="2502642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DCD59-068F-79A8-0F08-D83C7AF14594}"/>
              </a:ext>
            </a:extLst>
          </p:cNvPr>
          <p:cNvSpPr>
            <a:spLocks noGrp="1"/>
          </p:cNvSpPr>
          <p:nvPr>
            <p:ph type="title"/>
          </p:nvPr>
        </p:nvSpPr>
        <p:spPr/>
        <p:txBody>
          <a:bodyPr/>
          <a:lstStyle/>
          <a:p>
            <a:r>
              <a:rPr lang="nl-BE" dirty="0"/>
              <a:t>Try-out – methodologie </a:t>
            </a:r>
          </a:p>
        </p:txBody>
      </p:sp>
      <p:sp>
        <p:nvSpPr>
          <p:cNvPr id="3" name="Tijdelijke aanduiding voor inhoud 2">
            <a:extLst>
              <a:ext uri="{FF2B5EF4-FFF2-40B4-BE49-F238E27FC236}">
                <a16:creationId xmlns:a16="http://schemas.microsoft.com/office/drawing/2014/main" id="{549AC0B6-4DAB-EB3A-F213-F486D187BC63}"/>
              </a:ext>
            </a:extLst>
          </p:cNvPr>
          <p:cNvSpPr>
            <a:spLocks noGrp="1"/>
          </p:cNvSpPr>
          <p:nvPr>
            <p:ph idx="1"/>
          </p:nvPr>
        </p:nvSpPr>
        <p:spPr>
          <a:xfrm>
            <a:off x="435895" y="2409853"/>
            <a:ext cx="8272211" cy="3442307"/>
          </a:xfrm>
        </p:spPr>
        <p:txBody>
          <a:bodyPr anchor="t">
            <a:normAutofit/>
          </a:bodyPr>
          <a:lstStyle/>
          <a:p>
            <a:r>
              <a:rPr lang="nl-BE" sz="2100" b="1" dirty="0"/>
              <a:t>Gesprek beleidsteam (beleid/resultaten bevraging)</a:t>
            </a:r>
          </a:p>
          <a:p>
            <a:pPr lvl="1"/>
            <a:r>
              <a:rPr lang="nl-BE" sz="1800" dirty="0"/>
              <a:t>Beleid </a:t>
            </a:r>
          </a:p>
          <a:p>
            <a:pPr lvl="2"/>
            <a:r>
              <a:rPr lang="nl-BE" sz="1800" dirty="0"/>
              <a:t>Open gesprek </a:t>
            </a:r>
          </a:p>
          <a:p>
            <a:pPr lvl="2"/>
            <a:r>
              <a:rPr lang="nl-BE" sz="1800" dirty="0"/>
              <a:t>Voorstellen werking + bijkomende vragen waar nodig</a:t>
            </a:r>
          </a:p>
          <a:p>
            <a:pPr lvl="1"/>
            <a:r>
              <a:rPr lang="nl-BE" sz="1800" dirty="0"/>
              <a:t>Resultaten</a:t>
            </a:r>
          </a:p>
          <a:p>
            <a:pPr lvl="2"/>
            <a:r>
              <a:rPr lang="nl-BE" sz="1800" dirty="0"/>
              <a:t>Vragen rond resultaten en werking </a:t>
            </a:r>
          </a:p>
          <a:p>
            <a:pPr lvl="2"/>
            <a:r>
              <a:rPr lang="nl-BE" sz="1800" dirty="0"/>
              <a:t>Groeikans: resultaten op voorhand al even analyseren</a:t>
            </a:r>
          </a:p>
          <a:p>
            <a:pPr lvl="1"/>
            <a:r>
              <a:rPr lang="nl-BE" sz="1800" dirty="0"/>
              <a:t>Beperkte tijd</a:t>
            </a:r>
          </a:p>
          <a:p>
            <a:pPr marL="472500" lvl="2" indent="0">
              <a:buNone/>
            </a:pPr>
            <a:endParaRPr lang="nl-BE" sz="1800" dirty="0"/>
          </a:p>
          <a:p>
            <a:pPr lvl="1"/>
            <a:endParaRPr lang="nl-BE" sz="1650" dirty="0"/>
          </a:p>
          <a:p>
            <a:pPr lvl="1"/>
            <a:endParaRPr lang="nl-BE" sz="1650" dirty="0"/>
          </a:p>
          <a:p>
            <a:pPr lvl="1"/>
            <a:endParaRPr lang="nl-BE" sz="1650" dirty="0"/>
          </a:p>
          <a:p>
            <a:pPr lvl="1"/>
            <a:endParaRPr lang="nl-BE" sz="1650" dirty="0"/>
          </a:p>
          <a:p>
            <a:endParaRPr lang="nl-BE" dirty="0"/>
          </a:p>
        </p:txBody>
      </p:sp>
    </p:spTree>
    <p:extLst>
      <p:ext uri="{BB962C8B-B14F-4D97-AF65-F5344CB8AC3E}">
        <p14:creationId xmlns:p14="http://schemas.microsoft.com/office/powerpoint/2010/main" val="232543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DCD59-068F-79A8-0F08-D83C7AF14594}"/>
              </a:ext>
            </a:extLst>
          </p:cNvPr>
          <p:cNvSpPr>
            <a:spLocks noGrp="1"/>
          </p:cNvSpPr>
          <p:nvPr>
            <p:ph type="title"/>
          </p:nvPr>
        </p:nvSpPr>
        <p:spPr/>
        <p:txBody>
          <a:bodyPr/>
          <a:lstStyle/>
          <a:p>
            <a:r>
              <a:rPr lang="nl-BE" dirty="0"/>
              <a:t>Try-out – methodologie </a:t>
            </a:r>
          </a:p>
        </p:txBody>
      </p:sp>
      <p:sp>
        <p:nvSpPr>
          <p:cNvPr id="3" name="Tijdelijke aanduiding voor inhoud 2">
            <a:extLst>
              <a:ext uri="{FF2B5EF4-FFF2-40B4-BE49-F238E27FC236}">
                <a16:creationId xmlns:a16="http://schemas.microsoft.com/office/drawing/2014/main" id="{549AC0B6-4DAB-EB3A-F213-F486D187BC63}"/>
              </a:ext>
            </a:extLst>
          </p:cNvPr>
          <p:cNvSpPr>
            <a:spLocks noGrp="1"/>
          </p:cNvSpPr>
          <p:nvPr>
            <p:ph idx="1"/>
          </p:nvPr>
        </p:nvSpPr>
        <p:spPr>
          <a:xfrm>
            <a:off x="435895" y="2409853"/>
            <a:ext cx="8272211" cy="3366239"/>
          </a:xfrm>
        </p:spPr>
        <p:txBody>
          <a:bodyPr anchor="t">
            <a:normAutofit fontScale="92500"/>
          </a:bodyPr>
          <a:lstStyle/>
          <a:p>
            <a:r>
              <a:rPr lang="nl-BE" sz="2100" b="1" dirty="0"/>
              <a:t>Casusgesprek met leerondersteuners</a:t>
            </a:r>
          </a:p>
          <a:p>
            <a:pPr lvl="1"/>
            <a:r>
              <a:rPr lang="nl-BE" sz="1800" dirty="0"/>
              <a:t>Ondersteunende visualisatie vanuit inspectie was helpend</a:t>
            </a:r>
          </a:p>
          <a:p>
            <a:pPr lvl="1"/>
            <a:r>
              <a:rPr lang="nl-BE" sz="1800" dirty="0"/>
              <a:t>Confronterend: kritische blik vanuit inspectie </a:t>
            </a:r>
          </a:p>
          <a:p>
            <a:r>
              <a:rPr lang="nl-BE" sz="2100" b="1" dirty="0"/>
              <a:t>Gesprek met leerondersteuners (beleid/resultaten bevraging)</a:t>
            </a:r>
          </a:p>
          <a:p>
            <a:pPr lvl="1"/>
            <a:r>
              <a:rPr lang="nl-BE" sz="1800" dirty="0"/>
              <a:t>Goed gevoel bij leerondersteuners – grotere groep/elkaar aanvullen</a:t>
            </a:r>
          </a:p>
          <a:p>
            <a:pPr lvl="1"/>
            <a:r>
              <a:rPr lang="nl-BE" sz="1800" dirty="0"/>
              <a:t>Methodiek werkte ondersteunend</a:t>
            </a:r>
          </a:p>
          <a:p>
            <a:pPr lvl="1"/>
            <a:r>
              <a:rPr lang="nl-BE" sz="1800" dirty="0"/>
              <a:t>Open gesprek </a:t>
            </a:r>
          </a:p>
          <a:p>
            <a:pPr lvl="1"/>
            <a:r>
              <a:rPr lang="nl-BE" sz="1800" dirty="0"/>
              <a:t>Groeikans: resultaten bevraging op voorhand doorsturen naar leerondersteuners </a:t>
            </a:r>
          </a:p>
          <a:p>
            <a:pPr lvl="1"/>
            <a:endParaRPr lang="nl-BE" sz="1650" dirty="0"/>
          </a:p>
          <a:p>
            <a:pPr lvl="1"/>
            <a:endParaRPr lang="nl-BE" sz="1650" dirty="0"/>
          </a:p>
          <a:p>
            <a:pPr lvl="1"/>
            <a:endParaRPr lang="nl-BE" sz="1650" dirty="0"/>
          </a:p>
          <a:p>
            <a:pPr lvl="1"/>
            <a:endParaRPr lang="nl-BE" sz="1650" dirty="0"/>
          </a:p>
          <a:p>
            <a:pPr lvl="1"/>
            <a:endParaRPr lang="nl-BE" sz="1650" dirty="0"/>
          </a:p>
          <a:p>
            <a:endParaRPr lang="nl-BE" dirty="0"/>
          </a:p>
        </p:txBody>
      </p:sp>
    </p:spTree>
    <p:extLst>
      <p:ext uri="{BB962C8B-B14F-4D97-AF65-F5344CB8AC3E}">
        <p14:creationId xmlns:p14="http://schemas.microsoft.com/office/powerpoint/2010/main" val="175925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DCD59-068F-79A8-0F08-D83C7AF14594}"/>
              </a:ext>
            </a:extLst>
          </p:cNvPr>
          <p:cNvSpPr>
            <a:spLocks noGrp="1"/>
          </p:cNvSpPr>
          <p:nvPr>
            <p:ph type="title"/>
          </p:nvPr>
        </p:nvSpPr>
        <p:spPr/>
        <p:txBody>
          <a:bodyPr/>
          <a:lstStyle/>
          <a:p>
            <a:r>
              <a:rPr lang="nl-BE" dirty="0"/>
              <a:t>Try-out – methodologie </a:t>
            </a:r>
          </a:p>
        </p:txBody>
      </p:sp>
      <p:sp>
        <p:nvSpPr>
          <p:cNvPr id="3" name="Tijdelijke aanduiding voor inhoud 2">
            <a:extLst>
              <a:ext uri="{FF2B5EF4-FFF2-40B4-BE49-F238E27FC236}">
                <a16:creationId xmlns:a16="http://schemas.microsoft.com/office/drawing/2014/main" id="{549AC0B6-4DAB-EB3A-F213-F486D187BC63}"/>
              </a:ext>
            </a:extLst>
          </p:cNvPr>
          <p:cNvSpPr>
            <a:spLocks noGrp="1"/>
          </p:cNvSpPr>
          <p:nvPr>
            <p:ph idx="1"/>
          </p:nvPr>
        </p:nvSpPr>
        <p:spPr>
          <a:xfrm>
            <a:off x="435895" y="2409853"/>
            <a:ext cx="8272211" cy="3366239"/>
          </a:xfrm>
        </p:spPr>
        <p:txBody>
          <a:bodyPr anchor="t">
            <a:normAutofit fontScale="92500" lnSpcReduction="10000"/>
          </a:bodyPr>
          <a:lstStyle/>
          <a:p>
            <a:r>
              <a:rPr lang="nl-BE" sz="2100" b="1" dirty="0"/>
              <a:t>Reflectiegesprek leerondersteuners</a:t>
            </a:r>
          </a:p>
          <a:p>
            <a:pPr lvl="1"/>
            <a:r>
              <a:rPr lang="nl-BE" sz="1800" dirty="0"/>
              <a:t>Positieve reacties over gesprek en methodiek</a:t>
            </a:r>
          </a:p>
          <a:p>
            <a:pPr lvl="1"/>
            <a:r>
              <a:rPr lang="nl-BE" sz="1800" dirty="0"/>
              <a:t>Zette leerondersteuners aan tot reflecteren over werking</a:t>
            </a:r>
          </a:p>
          <a:p>
            <a:pPr lvl="1"/>
            <a:r>
              <a:rPr lang="nl-BE" sz="1800" dirty="0"/>
              <a:t>Kritische en opbouwende blik/input vanuit inspectie </a:t>
            </a:r>
          </a:p>
          <a:p>
            <a:pPr lvl="1"/>
            <a:r>
              <a:rPr lang="nl-BE" sz="1800" dirty="0"/>
              <a:t>Goede oefening om ook met het team te doen</a:t>
            </a:r>
          </a:p>
          <a:p>
            <a:r>
              <a:rPr lang="nl-BE" sz="2100" b="1" dirty="0"/>
              <a:t>Reflectiegesprek beleid </a:t>
            </a:r>
          </a:p>
          <a:p>
            <a:pPr lvl="1"/>
            <a:r>
              <a:rPr lang="nl-BE" sz="1800" dirty="0"/>
              <a:t>Zelfde methodiek (verschil: inhoud uitgebreider)</a:t>
            </a:r>
          </a:p>
          <a:p>
            <a:pPr lvl="1"/>
            <a:r>
              <a:rPr lang="nl-BE" sz="1800" dirty="0"/>
              <a:t>Reflectiegesprek vormt een samenvatting van de doorlichting </a:t>
            </a:r>
          </a:p>
          <a:p>
            <a:pPr lvl="1"/>
            <a:r>
              <a:rPr lang="nl-BE" sz="1650" dirty="0"/>
              <a:t>Algemeen overzicht</a:t>
            </a:r>
          </a:p>
          <a:p>
            <a:pPr lvl="1"/>
            <a:endParaRPr lang="nl-BE" sz="1650" dirty="0"/>
          </a:p>
          <a:p>
            <a:pPr lvl="1"/>
            <a:endParaRPr lang="nl-BE" sz="1650" dirty="0"/>
          </a:p>
          <a:p>
            <a:pPr lvl="1"/>
            <a:endParaRPr lang="nl-BE" sz="1650" dirty="0"/>
          </a:p>
          <a:p>
            <a:pPr lvl="1"/>
            <a:endParaRPr lang="nl-BE" sz="1650" dirty="0"/>
          </a:p>
          <a:p>
            <a:endParaRPr lang="nl-BE" dirty="0"/>
          </a:p>
        </p:txBody>
      </p:sp>
    </p:spTree>
    <p:extLst>
      <p:ext uri="{BB962C8B-B14F-4D97-AF65-F5344CB8AC3E}">
        <p14:creationId xmlns:p14="http://schemas.microsoft.com/office/powerpoint/2010/main" val="1386117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DCD59-068F-79A8-0F08-D83C7AF14594}"/>
              </a:ext>
            </a:extLst>
          </p:cNvPr>
          <p:cNvSpPr>
            <a:spLocks noGrp="1"/>
          </p:cNvSpPr>
          <p:nvPr>
            <p:ph type="title"/>
          </p:nvPr>
        </p:nvSpPr>
        <p:spPr/>
        <p:txBody>
          <a:bodyPr/>
          <a:lstStyle/>
          <a:p>
            <a:r>
              <a:rPr lang="nl-BE" dirty="0"/>
              <a:t>Na de doorlichting</a:t>
            </a:r>
          </a:p>
        </p:txBody>
      </p:sp>
      <p:sp>
        <p:nvSpPr>
          <p:cNvPr id="3" name="Tijdelijke aanduiding voor inhoud 2">
            <a:extLst>
              <a:ext uri="{FF2B5EF4-FFF2-40B4-BE49-F238E27FC236}">
                <a16:creationId xmlns:a16="http://schemas.microsoft.com/office/drawing/2014/main" id="{549AC0B6-4DAB-EB3A-F213-F486D187BC63}"/>
              </a:ext>
            </a:extLst>
          </p:cNvPr>
          <p:cNvSpPr>
            <a:spLocks noGrp="1"/>
          </p:cNvSpPr>
          <p:nvPr>
            <p:ph idx="1"/>
          </p:nvPr>
        </p:nvSpPr>
        <p:spPr>
          <a:xfrm>
            <a:off x="435895" y="2409853"/>
            <a:ext cx="8272211" cy="3366239"/>
          </a:xfrm>
        </p:spPr>
        <p:txBody>
          <a:bodyPr anchor="t">
            <a:normAutofit/>
          </a:bodyPr>
          <a:lstStyle/>
          <a:p>
            <a:r>
              <a:rPr lang="nl-BE" sz="2100" dirty="0"/>
              <a:t>Reflectiegesprek beleid – betrokken leerondersteuners</a:t>
            </a:r>
          </a:p>
          <a:p>
            <a:r>
              <a:rPr lang="nl-BE" sz="2100" dirty="0"/>
              <a:t>Terugkoppeling team via inschalingsoefening</a:t>
            </a:r>
          </a:p>
          <a:p>
            <a:pPr marL="243000" lvl="1" indent="0">
              <a:buNone/>
            </a:pPr>
            <a:endParaRPr lang="nl-BE" sz="1650" dirty="0"/>
          </a:p>
          <a:p>
            <a:pPr lvl="1"/>
            <a:endParaRPr lang="nl-BE" sz="1650" dirty="0"/>
          </a:p>
          <a:p>
            <a:pPr lvl="1"/>
            <a:endParaRPr lang="nl-BE" sz="1650" dirty="0"/>
          </a:p>
          <a:p>
            <a:pPr lvl="1"/>
            <a:endParaRPr lang="nl-BE" sz="1650" dirty="0"/>
          </a:p>
          <a:p>
            <a:pPr lvl="1"/>
            <a:endParaRPr lang="nl-BE" sz="1650" dirty="0"/>
          </a:p>
          <a:p>
            <a:endParaRPr lang="nl-BE" dirty="0"/>
          </a:p>
        </p:txBody>
      </p:sp>
    </p:spTree>
    <p:extLst>
      <p:ext uri="{BB962C8B-B14F-4D97-AF65-F5344CB8AC3E}">
        <p14:creationId xmlns:p14="http://schemas.microsoft.com/office/powerpoint/2010/main" val="1625227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DCD59-068F-79A8-0F08-D83C7AF14594}"/>
              </a:ext>
            </a:extLst>
          </p:cNvPr>
          <p:cNvSpPr>
            <a:spLocks noGrp="1"/>
          </p:cNvSpPr>
          <p:nvPr>
            <p:ph type="title"/>
          </p:nvPr>
        </p:nvSpPr>
        <p:spPr/>
        <p:txBody>
          <a:bodyPr/>
          <a:lstStyle/>
          <a:p>
            <a:r>
              <a:rPr lang="nl-BE" dirty="0"/>
              <a:t>ontwikkelingsschalen</a:t>
            </a:r>
          </a:p>
        </p:txBody>
      </p:sp>
      <p:sp>
        <p:nvSpPr>
          <p:cNvPr id="3" name="Tijdelijke aanduiding voor inhoud 2">
            <a:extLst>
              <a:ext uri="{FF2B5EF4-FFF2-40B4-BE49-F238E27FC236}">
                <a16:creationId xmlns:a16="http://schemas.microsoft.com/office/drawing/2014/main" id="{549AC0B6-4DAB-EB3A-F213-F486D187BC63}"/>
              </a:ext>
            </a:extLst>
          </p:cNvPr>
          <p:cNvSpPr>
            <a:spLocks noGrp="1"/>
          </p:cNvSpPr>
          <p:nvPr>
            <p:ph idx="1"/>
          </p:nvPr>
        </p:nvSpPr>
        <p:spPr>
          <a:xfrm>
            <a:off x="435895" y="2409853"/>
            <a:ext cx="8272211" cy="3366239"/>
          </a:xfrm>
        </p:spPr>
        <p:txBody>
          <a:bodyPr anchor="t">
            <a:normAutofit/>
          </a:bodyPr>
          <a:lstStyle/>
          <a:p>
            <a:r>
              <a:rPr lang="nl-BE" sz="1800" dirty="0"/>
              <a:t>Verhelderen verwachtingen items toezichtskader (volgens de verwachting)</a:t>
            </a:r>
          </a:p>
          <a:p>
            <a:r>
              <a:rPr lang="nl-BE" sz="1800" dirty="0"/>
              <a:t>Reflectietool </a:t>
            </a:r>
          </a:p>
          <a:p>
            <a:r>
              <a:rPr lang="nl-BE" sz="1800" dirty="0"/>
              <a:t>Doorlichting: schalen steeds binnen handbereik gehad</a:t>
            </a:r>
          </a:p>
          <a:p>
            <a:pPr marL="243000" lvl="1" indent="0">
              <a:buNone/>
            </a:pPr>
            <a:endParaRPr lang="nl-BE" sz="1650" dirty="0"/>
          </a:p>
          <a:p>
            <a:pPr marL="0" indent="0">
              <a:buNone/>
            </a:pPr>
            <a:endParaRPr lang="nl-BE" sz="1650" dirty="0"/>
          </a:p>
          <a:p>
            <a:pPr lvl="1"/>
            <a:endParaRPr lang="nl-BE" sz="1650" dirty="0"/>
          </a:p>
          <a:p>
            <a:pPr lvl="1"/>
            <a:endParaRPr lang="nl-BE" sz="1650" dirty="0"/>
          </a:p>
          <a:p>
            <a:pPr lvl="1"/>
            <a:endParaRPr lang="nl-BE" sz="1650" dirty="0"/>
          </a:p>
          <a:p>
            <a:pPr lvl="1"/>
            <a:endParaRPr lang="nl-BE" sz="1650" dirty="0"/>
          </a:p>
          <a:p>
            <a:endParaRPr lang="nl-BE" dirty="0"/>
          </a:p>
        </p:txBody>
      </p:sp>
    </p:spTree>
    <p:extLst>
      <p:ext uri="{BB962C8B-B14F-4D97-AF65-F5344CB8AC3E}">
        <p14:creationId xmlns:p14="http://schemas.microsoft.com/office/powerpoint/2010/main" val="113057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EC7FF-2422-D4D6-B91D-5CC8EA3479A2}"/>
              </a:ext>
            </a:extLst>
          </p:cNvPr>
          <p:cNvSpPr>
            <a:spLocks noGrp="1"/>
          </p:cNvSpPr>
          <p:nvPr>
            <p:ph type="title"/>
          </p:nvPr>
        </p:nvSpPr>
        <p:spPr/>
        <p:txBody>
          <a:bodyPr/>
          <a:lstStyle/>
          <a:p>
            <a:r>
              <a:rPr lang="nl-BE" dirty="0"/>
              <a:t>Samenvattend: ervaring doorlichting</a:t>
            </a:r>
          </a:p>
        </p:txBody>
      </p:sp>
      <p:pic>
        <p:nvPicPr>
          <p:cNvPr id="6" name="Afbeelding 5">
            <a:extLst>
              <a:ext uri="{FF2B5EF4-FFF2-40B4-BE49-F238E27FC236}">
                <a16:creationId xmlns:a16="http://schemas.microsoft.com/office/drawing/2014/main" id="{E7BF3E01-C27B-9BF8-9702-D79EEEC44C58}"/>
              </a:ext>
            </a:extLst>
          </p:cNvPr>
          <p:cNvPicPr>
            <a:picLocks noChangeAspect="1"/>
          </p:cNvPicPr>
          <p:nvPr/>
        </p:nvPicPr>
        <p:blipFill rotWithShape="1">
          <a:blip r:embed="rId3"/>
          <a:srcRect l="14651" t="-770" r="2715"/>
          <a:stretch/>
        </p:blipFill>
        <p:spPr>
          <a:xfrm>
            <a:off x="435894" y="2591345"/>
            <a:ext cx="3433978" cy="2795561"/>
          </a:xfrm>
          <a:prstGeom prst="rect">
            <a:avLst/>
          </a:prstGeom>
        </p:spPr>
      </p:pic>
      <p:pic>
        <p:nvPicPr>
          <p:cNvPr id="3" name="Tijdelijke aanduiding voor inhoud 3">
            <a:extLst>
              <a:ext uri="{FF2B5EF4-FFF2-40B4-BE49-F238E27FC236}">
                <a16:creationId xmlns:a16="http://schemas.microsoft.com/office/drawing/2014/main" id="{22407E8F-1369-8A94-5DCE-329050FB0F87}"/>
              </a:ext>
            </a:extLst>
          </p:cNvPr>
          <p:cNvPicPr>
            <a:picLocks noGrp="1" noChangeAspect="1"/>
          </p:cNvPicPr>
          <p:nvPr>
            <p:ph idx="1"/>
          </p:nvPr>
        </p:nvPicPr>
        <p:blipFill rotWithShape="1">
          <a:blip r:embed="rId4"/>
          <a:srcRect l="8169" r="6445"/>
          <a:stretch/>
        </p:blipFill>
        <p:spPr>
          <a:xfrm>
            <a:off x="4311639" y="2339541"/>
            <a:ext cx="4504827" cy="3404034"/>
          </a:xfrm>
          <a:prstGeom prst="rect">
            <a:avLst/>
          </a:prstGeom>
        </p:spPr>
      </p:pic>
    </p:spTree>
    <p:extLst>
      <p:ext uri="{BB962C8B-B14F-4D97-AF65-F5344CB8AC3E}">
        <p14:creationId xmlns:p14="http://schemas.microsoft.com/office/powerpoint/2010/main" val="1557174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0"/>
            <a:ext cx="8579875" cy="864096"/>
          </a:xfrm>
        </p:spPr>
        <p:txBody>
          <a:bodyPr/>
          <a:lstStyle/>
          <a:p>
            <a:r>
              <a:rPr lang="nl-BE"/>
              <a:t>ERKENNINGSONDERZOEK (EKO)</a:t>
            </a:r>
          </a:p>
        </p:txBody>
      </p:sp>
      <p:sp>
        <p:nvSpPr>
          <p:cNvPr id="3" name="Tijdelijke aanduiding voor inhoud 2"/>
          <p:cNvSpPr>
            <a:spLocks noGrp="1"/>
          </p:cNvSpPr>
          <p:nvPr>
            <p:ph idx="1"/>
          </p:nvPr>
        </p:nvSpPr>
        <p:spPr>
          <a:xfrm>
            <a:off x="323410" y="915467"/>
            <a:ext cx="8569070" cy="5424656"/>
          </a:xfrm>
        </p:spPr>
        <p:txBody>
          <a:bodyPr vert="horz" lIns="91440" tIns="45720" rIns="91440" bIns="45720" rtlCol="0" anchor="t">
            <a:normAutofit fontScale="92500" lnSpcReduction="10000"/>
          </a:bodyPr>
          <a:lstStyle/>
          <a:p>
            <a:pPr lvl="0">
              <a:lnSpc>
                <a:spcPct val="115000"/>
              </a:lnSpc>
            </a:pPr>
            <a:r>
              <a:rPr lang="nl-BE" sz="2600">
                <a:solidFill>
                  <a:srgbClr val="242424"/>
                </a:solidFill>
                <a:ea typeface="Times New Roman" panose="02020603050405020304" pitchFamily="18" charset="0"/>
                <a:cs typeface="Segoe UI"/>
              </a:rPr>
              <a:t>Erkenningsvoorwaarden onderzoeken en beoordelen in elk LSC (leersteuncentrum)</a:t>
            </a:r>
          </a:p>
          <a:p>
            <a:pPr marL="179705" lvl="0" indent="-179705">
              <a:lnSpc>
                <a:spcPct val="115000"/>
              </a:lnSpc>
              <a:buFont typeface="Wingdings"/>
              <a:buChar char="§"/>
            </a:pPr>
            <a:r>
              <a:rPr lang="nl-BE" sz="2600">
                <a:solidFill>
                  <a:srgbClr val="242424"/>
                </a:solidFill>
                <a:cs typeface="Segoe UI"/>
              </a:rPr>
              <a:t>Erkenningsonderzoeken gaan van start op 20/11/2023</a:t>
            </a:r>
            <a:endParaRPr lang="nl-NL">
              <a:ea typeface="Calibri"/>
              <a:cs typeface="Segoe UI"/>
            </a:endParaRPr>
          </a:p>
          <a:p>
            <a:pPr lvl="0">
              <a:lnSpc>
                <a:spcPct val="115000"/>
              </a:lnSpc>
            </a:pPr>
            <a:r>
              <a:rPr lang="nl-BE" sz="2600">
                <a:solidFill>
                  <a:srgbClr val="242424"/>
                </a:solidFill>
                <a:ea typeface="Times New Roman" panose="02020603050405020304" pitchFamily="18" charset="0"/>
                <a:cs typeface="Segoe UI"/>
              </a:rPr>
              <a:t>Selectie van ontwikkelingsschalen (ter stimulering en onderbouwing)</a:t>
            </a:r>
          </a:p>
          <a:p>
            <a:pPr marL="896620" lvl="2" indent="-179070">
              <a:lnSpc>
                <a:spcPct val="115000"/>
              </a:lnSpc>
              <a:buFontTx/>
              <a:buChar char="-"/>
            </a:pPr>
            <a:r>
              <a:rPr lang="nl-BE" sz="2100">
                <a:effectLst/>
                <a:latin typeface="Calibri"/>
                <a:ea typeface="Times New Roman" panose="02020603050405020304" pitchFamily="18" charset="0"/>
                <a:cs typeface="Times New Roman"/>
              </a:rPr>
              <a:t>het kwaliteitsbeleid en de kwaliteitsontwikkeling, met ontwikkelingsschalen K1 tot K3 (</a:t>
            </a:r>
            <a:r>
              <a:rPr lang="nl-BE" sz="2100" i="1">
                <a:effectLst/>
                <a:latin typeface="Calibri"/>
                <a:ea typeface="Calibri" panose="020F0502020204030204" pitchFamily="34" charset="0"/>
                <a:cs typeface="Times New Roman"/>
              </a:rPr>
              <a:t>ter onderbouwing van erkenningsvoorwaarden 8, 9 en 13)</a:t>
            </a:r>
          </a:p>
          <a:p>
            <a:pPr marL="896620" lvl="2" indent="-179070">
              <a:lnSpc>
                <a:spcPct val="115000"/>
              </a:lnSpc>
              <a:buFontTx/>
              <a:buChar char="-"/>
            </a:pPr>
            <a:r>
              <a:rPr lang="nl-BE" sz="2100">
                <a:effectLst/>
                <a:latin typeface="Calibri"/>
                <a:ea typeface="Times New Roman" panose="02020603050405020304" pitchFamily="18" charset="0"/>
                <a:cs typeface="Times New Roman"/>
              </a:rPr>
              <a:t>de leersteunpraktijk, met ontwikkelingsschalen LM1, LM2, S2, LP1, LP2 en LP4 (</a:t>
            </a:r>
            <a:r>
              <a:rPr lang="nl-BE" sz="2100" i="1">
                <a:effectLst/>
                <a:latin typeface="Calibri"/>
                <a:ea typeface="Calibri" panose="020F0502020204030204" pitchFamily="34" charset="0"/>
                <a:cs typeface="Times New Roman"/>
              </a:rPr>
              <a:t>ter onderbouwing van erkenningsvoorwaarden 8, 10 en 11)</a:t>
            </a:r>
            <a:endParaRPr lang="nl-BE" sz="2100" i="1">
              <a:latin typeface="Calibri"/>
              <a:ea typeface="Calibri" panose="020F0502020204030204" pitchFamily="34" charset="0"/>
              <a:cs typeface="Times New Roman"/>
            </a:endParaRPr>
          </a:p>
          <a:p>
            <a:pPr marL="896620" lvl="2" indent="-179070">
              <a:lnSpc>
                <a:spcPct val="115000"/>
              </a:lnSpc>
              <a:buFontTx/>
              <a:buChar char="-"/>
            </a:pPr>
            <a:r>
              <a:rPr lang="nl-BE" sz="2100">
                <a:effectLst/>
                <a:latin typeface="Calibri"/>
                <a:ea typeface="Calibri"/>
                <a:cs typeface="Times New Roman"/>
              </a:rPr>
              <a:t>de bewoonbaarheid, veiligheid en </a:t>
            </a:r>
            <a:r>
              <a:rPr lang="nl-BE" sz="2100">
                <a:latin typeface="Calibri"/>
                <a:ea typeface="Calibri"/>
                <a:cs typeface="Times New Roman"/>
              </a:rPr>
              <a:t>hygiëne, met ontwikkelingsschalen BVH1 (planning en uitvoering) en BVH2 (ondersteuning) (</a:t>
            </a:r>
            <a:r>
              <a:rPr lang="nl-BE" sz="2100" i="1">
                <a:effectLst/>
                <a:latin typeface="Calibri"/>
                <a:ea typeface="Calibri"/>
                <a:cs typeface="Times New Roman"/>
              </a:rPr>
              <a:t>ter onderbouwing van erkenningsvoorwaarden 4, 5 en 14)</a:t>
            </a:r>
            <a:endParaRPr lang="nl-BE" sz="2100" i="1">
              <a:latin typeface="Calibri"/>
              <a:ea typeface="Calibri"/>
              <a:cs typeface="Times New Roman"/>
            </a:endParaRPr>
          </a:p>
          <a:p>
            <a:pPr marL="896620" lvl="2" indent="-179070">
              <a:lnSpc>
                <a:spcPct val="115000"/>
              </a:lnSpc>
              <a:buFontTx/>
              <a:buChar char="-"/>
            </a:pPr>
            <a:r>
              <a:rPr lang="nl-BE" sz="2100">
                <a:effectLst/>
                <a:latin typeface="Calibri"/>
                <a:ea typeface="Calibri" panose="020F0502020204030204" pitchFamily="34" charset="0"/>
                <a:cs typeface="Times New Roman"/>
              </a:rPr>
              <a:t>de overige regelgeving (zoals vermeld in de betrokken ontwikkelingsschalen)</a:t>
            </a:r>
            <a:endParaRPr lang="nl-BE" sz="2100">
              <a:effectLst/>
              <a:latin typeface="Calibri"/>
              <a:ea typeface="Times New Roman" panose="02020603050405020304" pitchFamily="18" charset="0"/>
              <a:cs typeface="Times New Roman"/>
            </a:endParaRPr>
          </a:p>
          <a:p>
            <a:pPr marL="537845" lvl="1">
              <a:lnSpc>
                <a:spcPct val="115000"/>
              </a:lnSpc>
              <a:buFontTx/>
              <a:buChar char="-"/>
            </a:pPr>
            <a:endParaRPr lang="nl-BE" sz="2400">
              <a:solidFill>
                <a:srgbClr val="242424"/>
              </a:solidFill>
              <a:ea typeface="Times New Roman" panose="02020603050405020304" pitchFamily="18" charset="0"/>
              <a:cs typeface="Segoe UI" panose="020B0502040204020203" pitchFamily="34" charset="0"/>
            </a:endParaRPr>
          </a:p>
          <a:p>
            <a:pPr marL="537845" lvl="1">
              <a:lnSpc>
                <a:spcPct val="115000"/>
              </a:lnSpc>
              <a:buFontTx/>
              <a:buChar char="-"/>
            </a:pPr>
            <a:endParaRPr lang="nl-BE" sz="2400">
              <a:solidFill>
                <a:srgbClr val="242424"/>
              </a:solidFill>
              <a:ea typeface="Times New Roman" panose="02020603050405020304" pitchFamily="18" charset="0"/>
              <a:cs typeface="Segoe UI" panose="020B0502040204020203" pitchFamily="34" charset="0"/>
            </a:endParaRPr>
          </a:p>
          <a:p>
            <a:pPr marL="537845" lvl="1">
              <a:lnSpc>
                <a:spcPct val="115000"/>
              </a:lnSpc>
              <a:buFontTx/>
              <a:buChar char="-"/>
            </a:pPr>
            <a:endParaRPr lang="nl-BE">
              <a:solidFill>
                <a:srgbClr val="242424"/>
              </a:solidFill>
              <a:ea typeface="Times New Roman" panose="02020603050405020304" pitchFamily="18" charset="0"/>
              <a:cs typeface="Segoe UI" panose="020B0502040204020203" pitchFamily="34" charset="0"/>
            </a:endParaRPr>
          </a:p>
          <a:p>
            <a:pPr marL="179705" lvl="0" indent="-179705">
              <a:lnSpc>
                <a:spcPct val="115000"/>
              </a:lnSpc>
              <a:buFontTx/>
              <a:buChar char="-"/>
            </a:pPr>
            <a:endParaRPr lang="nl-BE" sz="1800">
              <a:solidFill>
                <a:srgbClr val="242424"/>
              </a:solidFill>
              <a:effectLst/>
              <a:ea typeface="Times New Roman" panose="02020603050405020304" pitchFamily="18" charset="0"/>
              <a:cs typeface="Segoe UI" panose="020B0502040204020203" pitchFamily="34" charset="0"/>
            </a:endParaRPr>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26</a:t>
            </a:fld>
            <a:endParaRPr lang="nl-NL"/>
          </a:p>
        </p:txBody>
      </p:sp>
    </p:spTree>
    <p:extLst>
      <p:ext uri="{BB962C8B-B14F-4D97-AF65-F5344CB8AC3E}">
        <p14:creationId xmlns:p14="http://schemas.microsoft.com/office/powerpoint/2010/main" val="267062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00226-7E8F-40CD-90ED-9087FA2D968B}"/>
              </a:ext>
            </a:extLst>
          </p:cNvPr>
          <p:cNvSpPr>
            <a:spLocks noGrp="1"/>
          </p:cNvSpPr>
          <p:nvPr>
            <p:ph type="title"/>
          </p:nvPr>
        </p:nvSpPr>
        <p:spPr>
          <a:xfrm>
            <a:off x="323406" y="-33492"/>
            <a:ext cx="8579875" cy="864096"/>
          </a:xfrm>
        </p:spPr>
        <p:txBody>
          <a:bodyPr/>
          <a:lstStyle/>
          <a:p>
            <a:r>
              <a:rPr lang="nl-BE" dirty="0"/>
              <a:t>doorlichtingsfocus</a:t>
            </a:r>
          </a:p>
        </p:txBody>
      </p:sp>
      <p:graphicFrame>
        <p:nvGraphicFramePr>
          <p:cNvPr id="10" name="Tijdelijke aanduiding voor inhoud 9">
            <a:extLst>
              <a:ext uri="{FF2B5EF4-FFF2-40B4-BE49-F238E27FC236}">
                <a16:creationId xmlns:a16="http://schemas.microsoft.com/office/drawing/2014/main" id="{44C52026-1565-D6D5-1C7D-519F67EEDA19}"/>
              </a:ext>
            </a:extLst>
          </p:cNvPr>
          <p:cNvGraphicFramePr>
            <a:graphicFrameLocks noGrp="1"/>
          </p:cNvGraphicFramePr>
          <p:nvPr>
            <p:ph idx="1"/>
            <p:extLst>
              <p:ext uri="{D42A27DB-BD31-4B8C-83A1-F6EECF244321}">
                <p14:modId xmlns:p14="http://schemas.microsoft.com/office/powerpoint/2010/main" val="4016013748"/>
              </p:ext>
            </p:extLst>
          </p:nvPr>
        </p:nvGraphicFramePr>
        <p:xfrm>
          <a:off x="405119" y="612564"/>
          <a:ext cx="8416451" cy="5759293"/>
        </p:xfrm>
        <a:graphic>
          <a:graphicData uri="http://schemas.openxmlformats.org/drawingml/2006/table">
            <a:tbl>
              <a:tblPr firstRow="1" firstCol="1" bandRow="1"/>
              <a:tblGrid>
                <a:gridCol w="2804881">
                  <a:extLst>
                    <a:ext uri="{9D8B030D-6E8A-4147-A177-3AD203B41FA5}">
                      <a16:colId xmlns:a16="http://schemas.microsoft.com/office/drawing/2014/main" val="921078019"/>
                    </a:ext>
                  </a:extLst>
                </a:gridCol>
                <a:gridCol w="2807894">
                  <a:extLst>
                    <a:ext uri="{9D8B030D-6E8A-4147-A177-3AD203B41FA5}">
                      <a16:colId xmlns:a16="http://schemas.microsoft.com/office/drawing/2014/main" val="2008972350"/>
                    </a:ext>
                  </a:extLst>
                </a:gridCol>
                <a:gridCol w="2803676">
                  <a:extLst>
                    <a:ext uri="{9D8B030D-6E8A-4147-A177-3AD203B41FA5}">
                      <a16:colId xmlns:a16="http://schemas.microsoft.com/office/drawing/2014/main" val="60876910"/>
                    </a:ext>
                  </a:extLst>
                </a:gridCol>
              </a:tblGrid>
              <a:tr h="265423">
                <a:tc gridSpan="3">
                  <a:txBody>
                    <a:bodyPr/>
                    <a:lstStyle/>
                    <a:p>
                      <a:pPr algn="ctr" fontAlgn="base">
                        <a:tabLst>
                          <a:tab pos="4424045" algn="ctr"/>
                          <a:tab pos="6296025" algn="l"/>
                        </a:tabLst>
                      </a:pPr>
                      <a:r>
                        <a:rPr lang="nl-NL" sz="1800" b="1">
                          <a:solidFill>
                            <a:srgbClr val="2D9788"/>
                          </a:solidFill>
                          <a:effectLst/>
                          <a:latin typeface="Calibri"/>
                          <a:ea typeface="Times New Roman" panose="02020603050405020304" pitchFamily="18" charset="0"/>
                          <a:cs typeface="Calibri"/>
                        </a:rPr>
                        <a:t>LEERSTEUN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415798913"/>
                  </a:ext>
                </a:extLst>
              </a:tr>
              <a:tr h="510616">
                <a:tc gridSpan="3">
                  <a:txBody>
                    <a:bodyPr/>
                    <a:lstStyle/>
                    <a:p>
                      <a:pPr algn="ctr" fontAlgn="base"/>
                      <a:endParaRPr lang="nl-NL" sz="1200" b="1">
                        <a:solidFill>
                          <a:srgbClr val="FFFFFF"/>
                        </a:solidFill>
                        <a:effectLst/>
                        <a:latin typeface="Calibri"/>
                        <a:ea typeface="Times New Roman" panose="02020603050405020304" pitchFamily="18" charset="0"/>
                        <a:cs typeface="Calibri"/>
                      </a:endParaRPr>
                    </a:p>
                    <a:p>
                      <a:pPr lvl="0" algn="ctr">
                        <a:buNone/>
                      </a:pPr>
                      <a:r>
                        <a:rPr lang="nl-NL" sz="1200" b="1">
                          <a:solidFill>
                            <a:srgbClr val="FFFFFF"/>
                          </a:solidFill>
                          <a:effectLst/>
                          <a:latin typeface="Calibri"/>
                          <a:ea typeface="Times New Roman" panose="02020603050405020304" pitchFamily="18" charset="0"/>
                          <a:cs typeface="Calibri"/>
                        </a:rPr>
                        <a:t>KWALITEITSBELEID EN KWALITEITSONTWIKKELING</a:t>
                      </a:r>
                      <a:r>
                        <a:rPr lang="nl-BE" sz="1200">
                          <a:solidFill>
                            <a:srgbClr val="FFFFFF"/>
                          </a:solidFill>
                          <a:effectLst/>
                          <a:latin typeface="Calibri"/>
                          <a:ea typeface="Times New Roman" panose="02020603050405020304" pitchFamily="18" charset="0"/>
                          <a:cs typeface="Calibri"/>
                        </a:rPr>
                        <a:t> </a:t>
                      </a:r>
                      <a:endParaRPr lang="nl-BE" sz="1200">
                        <a:effectLst/>
                        <a:latin typeface="Times New Roman"/>
                        <a:ea typeface="Calibri" panose="020F0502020204030204" pitchFamily="34" charset="0"/>
                        <a:cs typeface="Calibri"/>
                      </a:endParaRPr>
                    </a:p>
                    <a:p>
                      <a:pPr algn="ctr" fontAlgn="base"/>
                      <a:endParaRPr lang="nl-BE" sz="1000">
                        <a:effectLst/>
                        <a:latin typeface="Times New Roman"/>
                        <a:ea typeface="Calibri" panose="020F0502020204030204" pitchFamily="34" charset="0"/>
                        <a:cs typeface="Arial"/>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7BFAC"/>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26640444"/>
                  </a:ext>
                </a:extLst>
              </a:tr>
              <a:tr h="1209147">
                <a:tc gridSpan="3">
                  <a:txBody>
                    <a:bodyPr/>
                    <a:lstStyle/>
                    <a:p>
                      <a:pPr algn="ctr" fontAlgn="base"/>
                      <a:endParaRPr lang="nl-BE" sz="1200">
                        <a:effectLst/>
                        <a:highlight>
                          <a:srgbClr val="FFFF00"/>
                        </a:highlight>
                        <a:latin typeface="Calibri"/>
                        <a:ea typeface="Calibri" panose="020F0502020204030204" pitchFamily="34" charset="0"/>
                        <a:cs typeface="Calibri"/>
                      </a:endParaRPr>
                    </a:p>
                    <a:p>
                      <a:pPr algn="ctr" fontAlgn="base"/>
                      <a:r>
                        <a:rPr lang="nl-NL" sz="1000" b="1">
                          <a:solidFill>
                            <a:schemeClr val="tx1"/>
                          </a:solidFill>
                          <a:effectLst/>
                          <a:highlight>
                            <a:srgbClr val="FFFF00"/>
                          </a:highlight>
                          <a:latin typeface="Calibri"/>
                          <a:ea typeface="Times New Roman" panose="02020603050405020304" pitchFamily="18" charset="0"/>
                          <a:cs typeface="Calibri"/>
                        </a:rPr>
                        <a:t>K1. Visie en strategisch beleid</a:t>
                      </a:r>
                      <a:r>
                        <a:rPr lang="nl-BE" sz="1000" b="1">
                          <a:solidFill>
                            <a:schemeClr val="tx1"/>
                          </a:solidFill>
                          <a:effectLst/>
                          <a:highlight>
                            <a:srgbClr val="FFFF00"/>
                          </a:highlight>
                          <a:latin typeface="Calibri"/>
                          <a:ea typeface="Times New Roman" panose="02020603050405020304" pitchFamily="18" charset="0"/>
                          <a:cs typeface="Calibri"/>
                        </a:rPr>
                        <a:t> </a:t>
                      </a:r>
                      <a:endParaRPr lang="nl-BE" sz="1200">
                        <a:solidFill>
                          <a:schemeClr val="tx1"/>
                        </a:solidFill>
                        <a:effectLst/>
                        <a:highlight>
                          <a:srgbClr val="FFFF00"/>
                        </a:highlight>
                        <a:latin typeface="Times New Roman"/>
                        <a:ea typeface="Calibri" panose="020F0502020204030204" pitchFamily="34" charset="0"/>
                        <a:cs typeface="Calibri"/>
                      </a:endParaRPr>
                    </a:p>
                    <a:p>
                      <a:pPr algn="ctr" fontAlgn="base"/>
                      <a:r>
                        <a:rPr lang="nl-NL" sz="1000" b="1">
                          <a:solidFill>
                            <a:schemeClr val="tx1"/>
                          </a:solidFill>
                          <a:effectLst/>
                          <a:highlight>
                            <a:srgbClr val="FFFF00"/>
                          </a:highlight>
                          <a:latin typeface="Calibri"/>
                          <a:ea typeface="Times New Roman" panose="02020603050405020304" pitchFamily="18" charset="0"/>
                          <a:cs typeface="Calibri"/>
                        </a:rPr>
                        <a:t>K2. Organisatiebeleid</a:t>
                      </a:r>
                      <a:endParaRPr lang="nl-BE" sz="1200">
                        <a:solidFill>
                          <a:schemeClr val="tx1"/>
                        </a:solidFill>
                        <a:effectLst/>
                        <a:highlight>
                          <a:srgbClr val="FFFF00"/>
                        </a:highlight>
                        <a:latin typeface="Times New Roman"/>
                        <a:ea typeface="Calibri" panose="020F0502020204030204" pitchFamily="34" charset="0"/>
                        <a:cs typeface="Calibri"/>
                      </a:endParaRPr>
                    </a:p>
                    <a:p>
                      <a:pPr algn="ctr" fontAlgn="base"/>
                      <a:r>
                        <a:rPr lang="nl-BE" sz="1000" b="1">
                          <a:solidFill>
                            <a:schemeClr val="tx1"/>
                          </a:solidFill>
                          <a:effectLst/>
                          <a:highlight>
                            <a:srgbClr val="FFFF00"/>
                          </a:highlight>
                          <a:latin typeface="Calibri"/>
                          <a:ea typeface="Times New Roman" panose="02020603050405020304" pitchFamily="18" charset="0"/>
                          <a:cs typeface="Calibri"/>
                        </a:rPr>
                        <a:t>K3. Leersteunbeleid</a:t>
                      </a:r>
                      <a:endParaRPr lang="nl-BE" sz="1200">
                        <a:solidFill>
                          <a:schemeClr val="tx1"/>
                        </a:solidFill>
                        <a:effectLst/>
                        <a:highlight>
                          <a:srgbClr val="FFFF00"/>
                        </a:highlight>
                        <a:latin typeface="Times New Roman"/>
                        <a:ea typeface="Calibri" panose="020F0502020204030204" pitchFamily="34" charset="0"/>
                        <a:cs typeface="Calibri"/>
                      </a:endParaRPr>
                    </a:p>
                    <a:p>
                      <a:pPr algn="ctr" fontAlgn="base"/>
                      <a:r>
                        <a:rPr lang="nl-NL" sz="1000" b="1">
                          <a:solidFill>
                            <a:schemeClr val="tx1"/>
                          </a:solidFill>
                          <a:effectLst/>
                          <a:latin typeface="Calibri"/>
                          <a:ea typeface="Times New Roman" panose="02020603050405020304" pitchFamily="18" charset="0"/>
                          <a:cs typeface="Calibri"/>
                        </a:rPr>
                        <a:t>K4. Cyclische evaluatie van de kwaliteit</a:t>
                      </a:r>
                      <a:r>
                        <a:rPr lang="nl-BE" sz="1000" b="1">
                          <a:solidFill>
                            <a:schemeClr val="tx1"/>
                          </a:solidFill>
                          <a:effectLst/>
                          <a:latin typeface="Calibri"/>
                          <a:ea typeface="Times New Roman" panose="02020603050405020304" pitchFamily="18" charset="0"/>
                          <a:cs typeface="Calibri"/>
                        </a:rPr>
                        <a:t> </a:t>
                      </a:r>
                      <a:endParaRPr lang="nl-BE" sz="1200">
                        <a:solidFill>
                          <a:schemeClr val="tx1"/>
                        </a:solidFill>
                        <a:effectLst/>
                        <a:latin typeface="Times New Roman"/>
                        <a:ea typeface="Calibri" panose="020F0502020204030204" pitchFamily="34" charset="0"/>
                        <a:cs typeface="Calibri"/>
                      </a:endParaRPr>
                    </a:p>
                    <a:p>
                      <a:pPr algn="ctr" fontAlgn="base"/>
                      <a:r>
                        <a:rPr lang="nl-NL" sz="1000" b="1">
                          <a:solidFill>
                            <a:schemeClr val="tx1"/>
                          </a:solidFill>
                          <a:effectLst/>
                          <a:latin typeface="Calibri"/>
                          <a:ea typeface="Times New Roman" panose="02020603050405020304" pitchFamily="18" charset="0"/>
                          <a:cs typeface="Calibri"/>
                        </a:rPr>
                        <a:t>K5. Betrouwbare evaluatie van de kwaliteit</a:t>
                      </a:r>
                      <a:r>
                        <a:rPr lang="nl-BE" sz="1000" b="1">
                          <a:solidFill>
                            <a:schemeClr val="tx1"/>
                          </a:solidFill>
                          <a:effectLst/>
                          <a:latin typeface="Calibri"/>
                          <a:ea typeface="Times New Roman" panose="02020603050405020304" pitchFamily="18" charset="0"/>
                          <a:cs typeface="Calibri"/>
                        </a:rPr>
                        <a:t> </a:t>
                      </a:r>
                      <a:endParaRPr lang="nl-BE" sz="1200">
                        <a:solidFill>
                          <a:schemeClr val="tx1"/>
                        </a:solidFill>
                        <a:effectLst/>
                        <a:latin typeface="Times New Roman"/>
                        <a:ea typeface="Calibri" panose="020F0502020204030204" pitchFamily="34" charset="0"/>
                        <a:cs typeface="Calibri"/>
                      </a:endParaRPr>
                    </a:p>
                    <a:p>
                      <a:pPr algn="ctr" fontAlgn="base"/>
                      <a:r>
                        <a:rPr lang="nl-NL" sz="1000" b="1">
                          <a:solidFill>
                            <a:schemeClr val="tx1"/>
                          </a:solidFill>
                          <a:effectLst/>
                          <a:latin typeface="Calibri"/>
                          <a:ea typeface="Times New Roman" panose="02020603050405020304" pitchFamily="18" charset="0"/>
                          <a:cs typeface="Calibri"/>
                        </a:rPr>
                        <a:t>K6. Borgen en bijsturen</a:t>
                      </a:r>
                      <a:r>
                        <a:rPr lang="nl-BE" sz="900" b="1" i="1">
                          <a:solidFill>
                            <a:schemeClr val="tx1"/>
                          </a:solidFill>
                          <a:effectLst/>
                          <a:latin typeface="Calibri"/>
                          <a:ea typeface="Times New Roman" panose="02020603050405020304" pitchFamily="18" charset="0"/>
                          <a:cs typeface="Calibri"/>
                        </a:rPr>
                        <a:t> </a:t>
                      </a:r>
                      <a:endParaRPr lang="nl-BE" sz="1200">
                        <a:solidFill>
                          <a:schemeClr val="tx1"/>
                        </a:solidFill>
                        <a:effectLst/>
                        <a:latin typeface="Times New Roman"/>
                        <a:ea typeface="Calibri" panose="020F0502020204030204" pitchFamily="34" charset="0"/>
                        <a:cs typeface="Calibri"/>
                      </a:endParaRPr>
                    </a:p>
                    <a:p>
                      <a:pPr algn="ctr" fontAlgn="base"/>
                      <a:endParaRPr lang="nl-BE" sz="1000">
                        <a:effectLst/>
                        <a:latin typeface="Calibri"/>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884440359"/>
                  </a:ext>
                </a:extLst>
              </a:tr>
              <a:tr h="530845">
                <a:tc gridSpan="2">
                  <a:txBody>
                    <a:bodyPr/>
                    <a:lstStyle/>
                    <a:p>
                      <a:pPr algn="ctr" fontAlgn="base"/>
                      <a:endParaRPr lang="nl-NL" sz="1200" b="1">
                        <a:solidFill>
                          <a:srgbClr val="FFFFFF"/>
                        </a:solidFill>
                        <a:effectLst/>
                        <a:latin typeface="Calibri"/>
                        <a:ea typeface="Times New Roman" panose="02020603050405020304" pitchFamily="18" charset="0"/>
                        <a:cs typeface="Calibri"/>
                      </a:endParaRPr>
                    </a:p>
                    <a:p>
                      <a:pPr lvl="0" algn="ctr">
                        <a:buNone/>
                      </a:pPr>
                      <a:r>
                        <a:rPr lang="nl-NL" sz="1200" b="1">
                          <a:solidFill>
                            <a:srgbClr val="FFFFFF"/>
                          </a:solidFill>
                          <a:effectLst/>
                          <a:latin typeface="Calibri"/>
                          <a:ea typeface="Times New Roman" panose="02020603050405020304" pitchFamily="18" charset="0"/>
                          <a:cs typeface="Calibri"/>
                        </a:rPr>
                        <a:t>KERNPROCESSEN</a:t>
                      </a:r>
                      <a:endParaRPr lang="nl-BE" sz="1200">
                        <a:effectLst/>
                        <a:latin typeface="Times New Roman"/>
                        <a:ea typeface="Calibri" panose="020F0502020204030204" pitchFamily="34" charset="0"/>
                        <a:cs typeface="Calibri"/>
                      </a:endParaRPr>
                    </a:p>
                    <a:p>
                      <a:pPr algn="ctr" fontAlgn="base"/>
                      <a:endParaRPr lang="nl-BE" sz="1200">
                        <a:effectLst/>
                        <a:latin typeface="Calibri"/>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BFAC"/>
                    </a:solidFill>
                  </a:tcPr>
                </a:tc>
                <a:tc hMerge="1">
                  <a:txBody>
                    <a:bodyPr/>
                    <a:lstStyle/>
                    <a:p>
                      <a:endParaRPr lang="nl-BE"/>
                    </a:p>
                  </a:txBody>
                  <a:tcPr/>
                </a:tc>
                <a:tc>
                  <a:txBody>
                    <a:bodyPr/>
                    <a:lstStyle/>
                    <a:p>
                      <a:pPr algn="ctr" fontAlgn="base"/>
                      <a:endParaRPr lang="nl-NL" sz="1200" b="1">
                        <a:solidFill>
                          <a:srgbClr val="FFFFFF"/>
                        </a:solidFill>
                        <a:effectLst/>
                        <a:latin typeface="Calibri"/>
                        <a:ea typeface="Times New Roman" panose="02020603050405020304" pitchFamily="18" charset="0"/>
                        <a:cs typeface="Calibri"/>
                      </a:endParaRPr>
                    </a:p>
                    <a:p>
                      <a:pPr lvl="0" algn="ctr">
                        <a:buNone/>
                      </a:pPr>
                      <a:r>
                        <a:rPr lang="nl-NL" sz="1200" b="1">
                          <a:solidFill>
                            <a:srgbClr val="FFFFFF"/>
                          </a:solidFill>
                          <a:effectLst/>
                          <a:latin typeface="Calibri"/>
                          <a:ea typeface="Times New Roman" panose="02020603050405020304" pitchFamily="18" charset="0"/>
                          <a:cs typeface="Calibri"/>
                        </a:rPr>
                        <a:t>ONDERSTEUNEND PROCES</a:t>
                      </a:r>
                      <a:endParaRPr lang="nl-BE" sz="1200">
                        <a:effectLst/>
                        <a:latin typeface="Times New Roman"/>
                        <a:ea typeface="Calibri" panose="020F0502020204030204" pitchFamily="34" charset="0"/>
                        <a:cs typeface="Calibri"/>
                      </a:endParaRPr>
                    </a:p>
                    <a:p>
                      <a:pPr algn="ctr"/>
                      <a:endParaRPr lang="nl-BE" sz="1200">
                        <a:effectLst/>
                        <a:latin typeface="Calibri"/>
                        <a:ea typeface="Calibri" panose="020F0502020204030204" pitchFamily="34" charset="0"/>
                        <a:cs typeface="Calibri"/>
                      </a:endParaRPr>
                    </a:p>
                  </a:txBody>
                  <a:tcPr marL="0" marR="0"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BFAC"/>
                    </a:solidFill>
                  </a:tcPr>
                </a:tc>
                <a:extLst>
                  <a:ext uri="{0D108BD9-81ED-4DB2-BD59-A6C34878D82A}">
                    <a16:rowId xmlns:a16="http://schemas.microsoft.com/office/drawing/2014/main" val="2495783807"/>
                  </a:ext>
                </a:extLst>
              </a:tr>
              <a:tr h="147457">
                <a:tc>
                  <a:txBody>
                    <a:bodyPr/>
                    <a:lstStyle/>
                    <a:p>
                      <a:pPr fontAlgn="base">
                        <a:tabLst>
                          <a:tab pos="1181100" algn="ctr"/>
                          <a:tab pos="1474470" algn="ctr"/>
                          <a:tab pos="2390775" algn="l"/>
                          <a:tab pos="2936240" algn="r"/>
                        </a:tabLst>
                      </a:pPr>
                      <a:r>
                        <a:rPr lang="nl-NL" sz="1000" b="1">
                          <a:solidFill>
                            <a:schemeClr val="tx1"/>
                          </a:solidFill>
                          <a:effectLst/>
                          <a:latin typeface="Calibri"/>
                          <a:ea typeface="Times New Roman" panose="02020603050405020304" pitchFamily="18" charset="0"/>
                          <a:cs typeface="Calibri"/>
                        </a:rPr>
                        <a:t>	LEERSTEUN OP MAAT		</a:t>
                      </a:r>
                      <a:endParaRPr lang="nl-BE" sz="1200">
                        <a:solidFill>
                          <a:schemeClr val="tx1"/>
                        </a:solidFill>
                        <a:effectLst/>
                        <a:latin typeface="Times New Roman"/>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FE3E1"/>
                    </a:solidFill>
                  </a:tcPr>
                </a:tc>
                <a:tc>
                  <a:txBody>
                    <a:bodyPr/>
                    <a:lstStyle/>
                    <a:p>
                      <a:pPr algn="ctr" fontAlgn="base"/>
                      <a:r>
                        <a:rPr lang="nl-NL" sz="1000" b="1">
                          <a:solidFill>
                            <a:schemeClr val="tx1"/>
                          </a:solidFill>
                          <a:effectLst/>
                          <a:latin typeface="Calibri"/>
                          <a:ea typeface="Times New Roman" panose="02020603050405020304" pitchFamily="18" charset="0"/>
                          <a:cs typeface="Calibri"/>
                        </a:rPr>
                        <a:t>SAMENWERKING</a:t>
                      </a:r>
                      <a:endParaRPr lang="nl-BE" sz="1200">
                        <a:solidFill>
                          <a:schemeClr val="tx1"/>
                        </a:solidFill>
                        <a:effectLst/>
                        <a:latin typeface="Times New Roman"/>
                        <a:ea typeface="Calibri" panose="020F0502020204030204" pitchFamily="34" charset="0"/>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3E1"/>
                    </a:solidFill>
                  </a:tcPr>
                </a:tc>
                <a:tc>
                  <a:txBody>
                    <a:bodyPr/>
                    <a:lstStyle/>
                    <a:p>
                      <a:pPr algn="ctr" fontAlgn="base"/>
                      <a:r>
                        <a:rPr lang="nl-NL" sz="1000" b="1">
                          <a:solidFill>
                            <a:schemeClr val="tx1"/>
                          </a:solidFill>
                          <a:effectLst/>
                          <a:latin typeface="Calibri"/>
                          <a:ea typeface="Times New Roman" panose="02020603050405020304" pitchFamily="18" charset="0"/>
                          <a:cs typeface="Calibri"/>
                        </a:rPr>
                        <a:t>PERSONEELSBELEID EN PROFESSIONALISERING</a:t>
                      </a:r>
                      <a:endParaRPr lang="nl-BE" sz="1200">
                        <a:solidFill>
                          <a:schemeClr val="tx1"/>
                        </a:solidFill>
                        <a:effectLst/>
                        <a:latin typeface="Times New Roman"/>
                        <a:ea typeface="Calibri" panose="020F0502020204030204" pitchFamily="34" charset="0"/>
                        <a:cs typeface="Calibri"/>
                      </a:endParaRPr>
                    </a:p>
                  </a:txBody>
                  <a:tcPr marL="0" marR="0"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FE3E1"/>
                    </a:solidFill>
                  </a:tcPr>
                </a:tc>
                <a:extLst>
                  <a:ext uri="{0D108BD9-81ED-4DB2-BD59-A6C34878D82A}">
                    <a16:rowId xmlns:a16="http://schemas.microsoft.com/office/drawing/2014/main" val="2433131488"/>
                  </a:ext>
                </a:extLst>
              </a:tr>
              <a:tr h="943725">
                <a:tc>
                  <a:txBody>
                    <a:bodyPr/>
                    <a:lstStyle/>
                    <a:p>
                      <a:pPr algn="ctr" fontAlgn="base"/>
                      <a:endParaRPr lang="nl-NL" sz="1000" b="1">
                        <a:solidFill>
                          <a:schemeClr val="tx1"/>
                        </a:solidFill>
                        <a:effectLst/>
                        <a:highlight>
                          <a:srgbClr val="FFFF00"/>
                        </a:highlight>
                        <a:latin typeface="Calibri"/>
                        <a:ea typeface="Times New Roman" panose="02020603050405020304" pitchFamily="18" charset="0"/>
                        <a:cs typeface="Calibri"/>
                      </a:endParaRPr>
                    </a:p>
                    <a:p>
                      <a:pPr lvl="0" algn="ctr">
                        <a:buNone/>
                      </a:pPr>
                      <a:r>
                        <a:rPr lang="nl-NL" sz="1000" b="1">
                          <a:solidFill>
                            <a:schemeClr val="tx1"/>
                          </a:solidFill>
                          <a:effectLst/>
                          <a:highlight>
                            <a:srgbClr val="FFFF00"/>
                          </a:highlight>
                          <a:latin typeface="Calibri"/>
                          <a:ea typeface="Times New Roman" panose="02020603050405020304" pitchFamily="18" charset="0"/>
                          <a:cs typeface="Calibri"/>
                        </a:rPr>
                        <a:t>LM1. Leersteun op maat van de leerling</a:t>
                      </a:r>
                      <a:r>
                        <a:rPr lang="nl-BE" sz="1000" b="1">
                          <a:solidFill>
                            <a:schemeClr val="tx1"/>
                          </a:solidFill>
                          <a:effectLst/>
                          <a:highlight>
                            <a:srgbClr val="FFFF00"/>
                          </a:highlight>
                          <a:latin typeface="Calibri"/>
                          <a:ea typeface="Times New Roman" panose="02020603050405020304" pitchFamily="18" charset="0"/>
                          <a:cs typeface="Calibri"/>
                        </a:rPr>
                        <a:t> </a:t>
                      </a:r>
                      <a:endParaRPr lang="nl-BE" sz="1200">
                        <a:solidFill>
                          <a:schemeClr val="tx1"/>
                        </a:solidFill>
                        <a:effectLst/>
                        <a:highlight>
                          <a:srgbClr val="FFFF00"/>
                        </a:highlight>
                        <a:latin typeface="Times New Roman"/>
                        <a:ea typeface="Calibri" panose="020F0502020204030204" pitchFamily="34" charset="0"/>
                        <a:cs typeface="Calibri"/>
                      </a:endParaRPr>
                    </a:p>
                    <a:p>
                      <a:pPr algn="ctr" fontAlgn="base"/>
                      <a:r>
                        <a:rPr lang="nl-BE" sz="1000" b="1">
                          <a:solidFill>
                            <a:schemeClr val="tx1"/>
                          </a:solidFill>
                          <a:effectLst/>
                          <a:highlight>
                            <a:srgbClr val="FFFF00"/>
                          </a:highlight>
                          <a:latin typeface="Calibri"/>
                          <a:ea typeface="Times New Roman" panose="02020603050405020304" pitchFamily="18" charset="0"/>
                          <a:cs typeface="Calibri"/>
                        </a:rPr>
                        <a:t>LM2. Leersteun op maat van de leraar</a:t>
                      </a:r>
                      <a:endParaRPr lang="nl-BE" sz="1200">
                        <a:solidFill>
                          <a:schemeClr val="tx1"/>
                        </a:solidFill>
                        <a:effectLst/>
                        <a:highlight>
                          <a:srgbClr val="FFFF00"/>
                        </a:highlight>
                        <a:latin typeface="Times New Roman"/>
                        <a:ea typeface="Calibri" panose="020F0502020204030204" pitchFamily="34" charset="0"/>
                        <a:cs typeface="Calibri"/>
                      </a:endParaRPr>
                    </a:p>
                    <a:p>
                      <a:pPr algn="ctr" fontAlgn="base"/>
                      <a:r>
                        <a:rPr lang="nl-BE" sz="1000" b="1">
                          <a:solidFill>
                            <a:schemeClr val="tx1"/>
                          </a:solidFill>
                          <a:effectLst/>
                          <a:latin typeface="Calibri"/>
                          <a:ea typeface="Times New Roman" panose="02020603050405020304" pitchFamily="18" charset="0"/>
                          <a:cs typeface="Calibri"/>
                        </a:rPr>
                        <a:t>LM3. Leersteun op maat  van het schoolteam</a:t>
                      </a:r>
                    </a:p>
                    <a:p>
                      <a:pPr lvl="0" algn="ctr">
                        <a:buNone/>
                      </a:pPr>
                      <a:endParaRPr lang="nl-BE" sz="1000" b="1">
                        <a:solidFill>
                          <a:schemeClr val="tx1"/>
                        </a:solidFill>
                        <a:effectLst/>
                        <a:latin typeface="Calibri"/>
                        <a:ea typeface="Calibri" panose="020F0502020204030204" pitchFamily="34" charset="0"/>
                        <a:cs typeface="Calibri"/>
                      </a:endParaRPr>
                    </a:p>
                    <a:p>
                      <a:pPr lvl="0" algn="ctr">
                        <a:buNone/>
                      </a:pPr>
                      <a:endParaRPr lang="nl-BE" sz="1000" b="1">
                        <a:solidFill>
                          <a:schemeClr val="tx1"/>
                        </a:solidFill>
                        <a:effectLst/>
                        <a:latin typeface="Calibri"/>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endParaRPr lang="nl-NL" sz="1000" b="1">
                        <a:solidFill>
                          <a:schemeClr val="tx1"/>
                        </a:solidFill>
                        <a:effectLst/>
                        <a:highlight>
                          <a:srgbClr val="FFFF00"/>
                        </a:highlight>
                        <a:latin typeface="Calibri"/>
                        <a:ea typeface="Times New Roman" panose="02020603050405020304" pitchFamily="18" charset="0"/>
                        <a:cs typeface="Calibri"/>
                      </a:endParaRPr>
                    </a:p>
                    <a:p>
                      <a:pPr lvl="0" algn="ctr">
                        <a:buNone/>
                      </a:pPr>
                      <a:r>
                        <a:rPr lang="nl-NL" sz="1000" b="1">
                          <a:solidFill>
                            <a:schemeClr val="tx1"/>
                          </a:solidFill>
                          <a:effectLst/>
                          <a:latin typeface="Calibri"/>
                          <a:ea typeface="Times New Roman" panose="02020603050405020304" pitchFamily="18" charset="0"/>
                          <a:cs typeface="Calibri"/>
                        </a:rPr>
                        <a:t>S1. Samenwerken met leerlingen, ouders, leraren </a:t>
                      </a:r>
                    </a:p>
                    <a:p>
                      <a:pPr lvl="0" algn="ctr">
                        <a:buNone/>
                      </a:pPr>
                      <a:r>
                        <a:rPr lang="nl-NL" sz="1000" b="1">
                          <a:solidFill>
                            <a:schemeClr val="tx1"/>
                          </a:solidFill>
                          <a:effectLst/>
                          <a:latin typeface="Calibri"/>
                          <a:ea typeface="Times New Roman" panose="02020603050405020304" pitchFamily="18" charset="0"/>
                          <a:cs typeface="Calibri"/>
                        </a:rPr>
                        <a:t>en schoolteams</a:t>
                      </a:r>
                      <a:endParaRPr lang="nl-BE" sz="1200">
                        <a:solidFill>
                          <a:schemeClr val="tx1"/>
                        </a:solidFill>
                        <a:effectLst/>
                        <a:latin typeface="Times New Roman"/>
                        <a:ea typeface="Calibri" panose="020F0502020204030204" pitchFamily="34" charset="0"/>
                        <a:cs typeface="Calibri"/>
                      </a:endParaRPr>
                    </a:p>
                    <a:p>
                      <a:pPr algn="ctr" fontAlgn="base"/>
                      <a:r>
                        <a:rPr lang="nl-NL" sz="1000" b="1">
                          <a:solidFill>
                            <a:schemeClr val="tx1"/>
                          </a:solidFill>
                          <a:effectLst/>
                          <a:highlight>
                            <a:srgbClr val="FFFF00"/>
                          </a:highlight>
                          <a:latin typeface="Calibri"/>
                          <a:ea typeface="Times New Roman" panose="02020603050405020304" pitchFamily="18" charset="0"/>
                          <a:cs typeface="Calibri"/>
                        </a:rPr>
                        <a:t>  S2. Samenwerken met externe partners</a:t>
                      </a:r>
                      <a:r>
                        <a:rPr lang="nl-NL" sz="1000" b="1">
                          <a:solidFill>
                            <a:schemeClr val="tx1"/>
                          </a:solidFill>
                          <a:effectLst/>
                          <a:latin typeface="Calibri"/>
                          <a:ea typeface="Times New Roman" panose="02020603050405020304" pitchFamily="18" charset="0"/>
                          <a:cs typeface="Calibri"/>
                        </a:rPr>
                        <a:t>	</a:t>
                      </a:r>
                      <a:endParaRPr lang="nl-BE" sz="1200">
                        <a:solidFill>
                          <a:schemeClr val="tx1"/>
                        </a:solidFill>
                        <a:effectLst/>
                        <a:latin typeface="Times New Roman"/>
                        <a:ea typeface="Calibri" panose="020F0502020204030204" pitchFamily="34" charset="0"/>
                        <a:cs typeface="Calibri"/>
                      </a:endParaRPr>
                    </a:p>
                    <a:p>
                      <a:pPr fontAlgn="base">
                        <a:tabLst>
                          <a:tab pos="1469390" algn="ctr"/>
                          <a:tab pos="2939415" algn="r"/>
                        </a:tabLst>
                      </a:pPr>
                      <a:endParaRPr lang="nl-BE" sz="1200">
                        <a:solidFill>
                          <a:schemeClr val="tx1"/>
                        </a:solidFill>
                        <a:effectLst/>
                        <a:latin typeface="Calibri"/>
                        <a:ea typeface="Calibri" panose="020F0502020204030204" pitchFamily="34" charset="0"/>
                        <a:cs typeface="Arial"/>
                      </a:endParaRPr>
                    </a:p>
                    <a:p>
                      <a:pPr fontAlgn="base">
                        <a:tabLst>
                          <a:tab pos="1469390" algn="ctr"/>
                          <a:tab pos="2939415" algn="r"/>
                        </a:tabLst>
                      </a:pPr>
                      <a:endParaRPr lang="nl-BE" sz="1200">
                        <a:solidFill>
                          <a:schemeClr val="tx1"/>
                        </a:solidFill>
                        <a:effectLst/>
                        <a:latin typeface="Calibri"/>
                        <a:ea typeface="Calibri" panose="020F0502020204030204" pitchFamily="34" charset="0"/>
                        <a:cs typeface="Arial"/>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endParaRPr lang="nl-BE" sz="1000" b="1">
                        <a:solidFill>
                          <a:schemeClr val="tx1"/>
                        </a:solidFill>
                        <a:effectLst/>
                        <a:latin typeface="Calibri"/>
                        <a:ea typeface="Times New Roman" panose="02020603050405020304" pitchFamily="18" charset="0"/>
                        <a:cs typeface="Calibri"/>
                      </a:endParaRPr>
                    </a:p>
                    <a:p>
                      <a:pPr lvl="0" algn="ctr">
                        <a:buNone/>
                        <a:tabLst>
                          <a:tab pos="438150" algn="l"/>
                          <a:tab pos="4086225" algn="l"/>
                        </a:tabLst>
                      </a:pPr>
                      <a:r>
                        <a:rPr lang="nl-BE" sz="1000" b="1">
                          <a:solidFill>
                            <a:schemeClr val="tx1"/>
                          </a:solidFill>
                          <a:effectLst/>
                          <a:latin typeface="Calibri"/>
                          <a:ea typeface="Times New Roman" panose="02020603050405020304" pitchFamily="18" charset="0"/>
                          <a:cs typeface="Calibri"/>
                        </a:rPr>
                        <a:t>P1. Personeelsbeleid</a:t>
                      </a:r>
                      <a:endParaRPr lang="nl-BE" sz="1200">
                        <a:solidFill>
                          <a:schemeClr val="tx1"/>
                        </a:solidFill>
                        <a:effectLst/>
                        <a:latin typeface="Times New Roman"/>
                        <a:ea typeface="Calibri" panose="020F0502020204030204" pitchFamily="34" charset="0"/>
                        <a:cs typeface="Calibri"/>
                      </a:endParaRPr>
                    </a:p>
                    <a:p>
                      <a:pPr algn="ctr" fontAlgn="base">
                        <a:tabLst>
                          <a:tab pos="438150" algn="l"/>
                        </a:tabLst>
                      </a:pPr>
                      <a:r>
                        <a:rPr lang="nl-BE" sz="1000" b="1">
                          <a:solidFill>
                            <a:schemeClr val="tx1"/>
                          </a:solidFill>
                          <a:effectLst/>
                          <a:latin typeface="Calibri"/>
                          <a:ea typeface="Times New Roman" panose="02020603050405020304" pitchFamily="18" charset="0"/>
                          <a:cs typeface="Calibri"/>
                        </a:rPr>
                        <a:t>P2. Professionalisering</a:t>
                      </a:r>
                      <a:endParaRPr lang="nl-BE" sz="1200">
                        <a:solidFill>
                          <a:schemeClr val="tx1"/>
                        </a:solidFill>
                        <a:effectLst/>
                        <a:latin typeface="Times New Roman"/>
                        <a:ea typeface="Calibri" panose="020F0502020204030204" pitchFamily="34" charset="0"/>
                        <a:cs typeface="Calibri"/>
                      </a:endParaRPr>
                    </a:p>
                    <a:p>
                      <a:pPr algn="ctr" fontAlgn="base"/>
                      <a:r>
                        <a:rPr lang="nl-BE" sz="1000" b="1">
                          <a:solidFill>
                            <a:schemeClr val="tx1"/>
                          </a:solidFill>
                          <a:effectLst/>
                          <a:latin typeface="Calibri"/>
                          <a:ea typeface="Times New Roman" panose="02020603050405020304" pitchFamily="18" charset="0"/>
                          <a:cs typeface="Calibri"/>
                        </a:rPr>
                        <a:t>P3. Aanvangsbegeleiding</a:t>
                      </a:r>
                      <a:endParaRPr lang="nl-BE" sz="1200">
                        <a:solidFill>
                          <a:schemeClr val="tx1"/>
                        </a:solidFill>
                        <a:effectLst/>
                        <a:latin typeface="Times New Roman"/>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11227"/>
                  </a:ext>
                </a:extLst>
              </a:tr>
              <a:tr h="530845">
                <a:tc gridSpan="3">
                  <a:txBody>
                    <a:bodyPr/>
                    <a:lstStyle/>
                    <a:p>
                      <a:pPr algn="l" fontAlgn="base">
                        <a:tabLst>
                          <a:tab pos="2714625" algn="l"/>
                          <a:tab pos="3638550" algn="l"/>
                          <a:tab pos="4429760" algn="ctr"/>
                          <a:tab pos="6029325" algn="l"/>
                        </a:tabLst>
                      </a:pPr>
                      <a:br>
                        <a:rPr lang="nl-BE" sz="1200">
                          <a:effectLst/>
                          <a:latin typeface="Calibri"/>
                          <a:cs typeface="Arial"/>
                        </a:rPr>
                      </a:br>
                      <a:r>
                        <a:rPr lang="nl-NL" sz="1200" b="1">
                          <a:solidFill>
                            <a:srgbClr val="2F5496"/>
                          </a:solidFill>
                          <a:effectLst/>
                          <a:latin typeface="Calibri"/>
                          <a:ea typeface="Times New Roman" panose="02020603050405020304" pitchFamily="18" charset="0"/>
                          <a:cs typeface="Calibri"/>
                        </a:rPr>
                        <a:t>			</a:t>
                      </a:r>
                      <a:r>
                        <a:rPr lang="nl-NL" sz="1200" b="1">
                          <a:solidFill>
                            <a:srgbClr val="FFFFFF"/>
                          </a:solidFill>
                          <a:effectLst/>
                          <a:latin typeface="Calibri"/>
                          <a:ea typeface="Times New Roman" panose="02020603050405020304" pitchFamily="18" charset="0"/>
                          <a:cs typeface="Calibri"/>
                        </a:rPr>
                        <a:t>LEERSTEUNPRINCIPES	</a:t>
                      </a:r>
                      <a:endParaRPr lang="nl-BE" sz="1200">
                        <a:effectLst/>
                        <a:latin typeface="Times New Roman"/>
                        <a:ea typeface="Calibri" panose="020F0502020204030204" pitchFamily="34" charset="0"/>
                        <a:cs typeface="Calibri"/>
                      </a:endParaRPr>
                    </a:p>
                    <a:p>
                      <a:pPr fontAlgn="base">
                        <a:tabLst>
                          <a:tab pos="3638550" algn="l"/>
                          <a:tab pos="4429760" algn="ctr"/>
                        </a:tabLst>
                      </a:pPr>
                      <a:endParaRPr lang="nl-BE" sz="1200">
                        <a:effectLst/>
                        <a:latin typeface="Calibri"/>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7BFAC"/>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424503947"/>
                  </a:ext>
                </a:extLst>
              </a:tr>
              <a:tr h="1170594">
                <a:tc gridSpan="3">
                  <a:txBody>
                    <a:bodyPr/>
                    <a:lstStyle/>
                    <a:p>
                      <a:pPr algn="ctr" fontAlgn="base"/>
                      <a:endParaRPr lang="nl-BE" sz="1000" b="1">
                        <a:solidFill>
                          <a:schemeClr val="tx1"/>
                        </a:solidFill>
                        <a:effectLst/>
                        <a:highlight>
                          <a:srgbClr val="FFFF00"/>
                        </a:highlight>
                        <a:latin typeface="Calibri"/>
                        <a:ea typeface="Times New Roman" panose="02020603050405020304" pitchFamily="18" charset="0"/>
                        <a:cs typeface="Calibri"/>
                      </a:endParaRPr>
                    </a:p>
                    <a:p>
                      <a:pPr lvl="0" algn="ctr">
                        <a:buNone/>
                        <a:tabLst>
                          <a:tab pos="3095625" algn="l"/>
                          <a:tab pos="4429125" algn="ctr"/>
                        </a:tabLst>
                      </a:pPr>
                      <a:r>
                        <a:rPr lang="nl-BE" sz="1000" b="1">
                          <a:solidFill>
                            <a:schemeClr val="tx1"/>
                          </a:solidFill>
                          <a:effectLst/>
                          <a:highlight>
                            <a:srgbClr val="FFFF00"/>
                          </a:highlight>
                          <a:latin typeface="Calibri"/>
                          <a:ea typeface="Times New Roman" panose="02020603050405020304" pitchFamily="18" charset="0"/>
                          <a:cs typeface="Calibri"/>
                        </a:rPr>
                        <a:t>LP1. Handelingsgericht samenwerken</a:t>
                      </a:r>
                      <a:endParaRPr lang="nl-BE" sz="1200">
                        <a:solidFill>
                          <a:schemeClr val="tx1"/>
                        </a:solidFill>
                        <a:effectLst/>
                        <a:highlight>
                          <a:srgbClr val="FFFF00"/>
                        </a:highlight>
                        <a:latin typeface="Times New Roman"/>
                        <a:ea typeface="Calibri" panose="020F0502020204030204" pitchFamily="34" charset="0"/>
                        <a:cs typeface="Calibri"/>
                      </a:endParaRPr>
                    </a:p>
                    <a:p>
                      <a:pPr algn="ctr" fontAlgn="base"/>
                      <a:r>
                        <a:rPr lang="nl-BE" sz="1000" b="1">
                          <a:solidFill>
                            <a:schemeClr val="tx1"/>
                          </a:solidFill>
                          <a:effectLst/>
                          <a:highlight>
                            <a:srgbClr val="FFFF00"/>
                          </a:highlight>
                          <a:latin typeface="Calibri"/>
                          <a:ea typeface="Times New Roman" panose="02020603050405020304" pitchFamily="18" charset="0"/>
                          <a:cs typeface="Calibri"/>
                        </a:rPr>
                        <a:t>LP2. Inbedding van leersteun in de klaspraktijk</a:t>
                      </a:r>
                      <a:endParaRPr lang="nl-BE" sz="1200">
                        <a:solidFill>
                          <a:schemeClr val="tx1"/>
                        </a:solidFill>
                        <a:effectLst/>
                        <a:highlight>
                          <a:srgbClr val="FFFF00"/>
                        </a:highlight>
                        <a:latin typeface="Times New Roman"/>
                        <a:ea typeface="Calibri" panose="020F0502020204030204" pitchFamily="34" charset="0"/>
                        <a:cs typeface="Calibri"/>
                      </a:endParaRPr>
                    </a:p>
                    <a:p>
                      <a:pPr algn="ctr" fontAlgn="base"/>
                      <a:r>
                        <a:rPr lang="nl-BE" sz="1000" b="1">
                          <a:solidFill>
                            <a:schemeClr val="tx1"/>
                          </a:solidFill>
                          <a:effectLst/>
                          <a:latin typeface="Calibri"/>
                          <a:ea typeface="Times New Roman" panose="02020603050405020304" pitchFamily="18" charset="0"/>
                          <a:cs typeface="Calibri"/>
                        </a:rPr>
                        <a:t>LP3. Coachende en emancipatorische aanpak</a:t>
                      </a:r>
                      <a:endParaRPr lang="nl-BE" sz="1200">
                        <a:solidFill>
                          <a:schemeClr val="tx1"/>
                        </a:solidFill>
                        <a:effectLst/>
                        <a:latin typeface="Times New Roman"/>
                        <a:ea typeface="Calibri" panose="020F0502020204030204" pitchFamily="34" charset="0"/>
                        <a:cs typeface="Calibri"/>
                      </a:endParaRPr>
                    </a:p>
                    <a:p>
                      <a:pPr algn="ctr" fontAlgn="base"/>
                      <a:r>
                        <a:rPr lang="nl-BE" sz="1000" b="1">
                          <a:solidFill>
                            <a:schemeClr val="tx1"/>
                          </a:solidFill>
                          <a:effectLst/>
                          <a:highlight>
                            <a:srgbClr val="FFFF00"/>
                          </a:highlight>
                          <a:latin typeface="Calibri"/>
                          <a:ea typeface="Times New Roman" panose="02020603050405020304" pitchFamily="18" charset="0"/>
                          <a:cs typeface="Calibri"/>
                        </a:rPr>
                        <a:t>LP4. Handelingsplanmatige, cyclische en dynamische aanpak</a:t>
                      </a:r>
                      <a:endParaRPr lang="nl-BE" sz="1200">
                        <a:solidFill>
                          <a:schemeClr val="tx1"/>
                        </a:solidFill>
                        <a:effectLst/>
                        <a:highlight>
                          <a:srgbClr val="FFFF00"/>
                        </a:highlight>
                        <a:latin typeface="Times New Roman"/>
                        <a:ea typeface="Calibri" panose="020F0502020204030204" pitchFamily="34" charset="0"/>
                        <a:cs typeface="Calibri"/>
                      </a:endParaRPr>
                    </a:p>
                    <a:p>
                      <a:pPr algn="ctr" fontAlgn="base"/>
                      <a:r>
                        <a:rPr lang="nl-BE" sz="1000" b="1">
                          <a:solidFill>
                            <a:schemeClr val="tx1"/>
                          </a:solidFill>
                          <a:effectLst/>
                          <a:latin typeface="Calibri"/>
                          <a:ea typeface="Times New Roman" panose="02020603050405020304" pitchFamily="18" charset="0"/>
                          <a:cs typeface="Calibri"/>
                        </a:rPr>
                        <a:t>LP5. Resultaatgericht werken</a:t>
                      </a:r>
                      <a:endParaRPr lang="nl-BE" sz="1200">
                        <a:solidFill>
                          <a:schemeClr val="tx1"/>
                        </a:solidFill>
                        <a:effectLst/>
                        <a:latin typeface="Times New Roman"/>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808808728"/>
                  </a:ext>
                </a:extLst>
              </a:tr>
              <a:tr h="321499">
                <a:tc gridSpan="3">
                  <a:txBody>
                    <a:bodyPr/>
                    <a:lstStyle/>
                    <a:p>
                      <a:pPr lvl="7">
                        <a:buNone/>
                        <a:tabLst>
                          <a:tab pos="390525" algn="l"/>
                        </a:tabLst>
                      </a:pPr>
                      <a:r>
                        <a:rPr lang="nl-BE" sz="1200" b="1">
                          <a:solidFill>
                            <a:schemeClr val="tx1"/>
                          </a:solidFill>
                          <a:effectLst/>
                          <a:highlight>
                            <a:srgbClr val="FFFF00"/>
                          </a:highlight>
                          <a:latin typeface="Calibri"/>
                          <a:ea typeface="Calibri" panose="020F0502020204030204" pitchFamily="34" charset="0"/>
                          <a:cs typeface="Calibri"/>
                        </a:rPr>
                        <a:t>BEWOONBAARHEID, VEILIGHEID EN HYGIENE</a:t>
                      </a:r>
                    </a:p>
                  </a:txBody>
                  <a:tcPr marL="0" marR="0" marT="0" marB="0">
                    <a:lnL w="19050">
                      <a:solidFill>
                        <a:srgbClr val="000000"/>
                      </a:solidFill>
                    </a:lnL>
                    <a:lnR w="19050">
                      <a:solidFill>
                        <a:srgbClr val="000000"/>
                      </a:solidFill>
                    </a:lnR>
                    <a:lnT w="12700" cap="flat" cmpd="sng" algn="ctr">
                      <a:solidFill>
                        <a:schemeClr val="tx1"/>
                      </a:solidFill>
                      <a:prstDash val="solid"/>
                      <a:round/>
                      <a:headEnd type="none" w="med" len="med"/>
                      <a:tailEnd type="none" w="med" len="med"/>
                    </a:lnT>
                    <a:lnB w="19050">
                      <a:solidFill>
                        <a:srgbClr val="000000"/>
                      </a:solidFill>
                    </a:lnB>
                    <a:solidFill>
                      <a:srgbClr val="37BFAC"/>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755526754"/>
                  </a:ext>
                </a:extLst>
              </a:tr>
            </a:tbl>
          </a:graphicData>
        </a:graphic>
      </p:graphicFrame>
      <p:sp>
        <p:nvSpPr>
          <p:cNvPr id="4" name="Tijdelijke aanduiding voor dianummer 3">
            <a:extLst>
              <a:ext uri="{FF2B5EF4-FFF2-40B4-BE49-F238E27FC236}">
                <a16:creationId xmlns:a16="http://schemas.microsoft.com/office/drawing/2014/main" id="{77562F97-96B1-403B-8218-6A0A85F9D4E7}"/>
              </a:ext>
            </a:extLst>
          </p:cNvPr>
          <p:cNvSpPr>
            <a:spLocks noGrp="1"/>
          </p:cNvSpPr>
          <p:nvPr>
            <p:ph type="sldNum" sz="quarter" idx="12"/>
          </p:nvPr>
        </p:nvSpPr>
        <p:spPr/>
        <p:txBody>
          <a:bodyPr/>
          <a:lstStyle/>
          <a:p>
            <a:fld id="{5EB71ABA-18BF-4481-A715-39E4E893E32E}" type="slidenum">
              <a:rPr lang="nl-NL" smtClean="0"/>
              <a:pPr/>
              <a:t>27</a:t>
            </a:fld>
            <a:endParaRPr lang="nl-NL"/>
          </a:p>
        </p:txBody>
      </p:sp>
      <p:sp>
        <p:nvSpPr>
          <p:cNvPr id="9" name="Rectangle 2">
            <a:extLst>
              <a:ext uri="{FF2B5EF4-FFF2-40B4-BE49-F238E27FC236}">
                <a16:creationId xmlns:a16="http://schemas.microsoft.com/office/drawing/2014/main" id="{B962083F-8860-9A0A-67BE-088AD97900D1}"/>
              </a:ext>
            </a:extLst>
          </p:cNvPr>
          <p:cNvSpPr>
            <a:spLocks noChangeArrowheads="1"/>
          </p:cNvSpPr>
          <p:nvPr/>
        </p:nvSpPr>
        <p:spPr bwMode="auto">
          <a:xfrm>
            <a:off x="509865" y="-220991"/>
            <a:ext cx="8463598" cy="44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BE"/>
          </a:p>
        </p:txBody>
      </p:sp>
      <p:sp>
        <p:nvSpPr>
          <p:cNvPr id="12" name="Pijl: omhoog 11">
            <a:extLst>
              <a:ext uri="{FF2B5EF4-FFF2-40B4-BE49-F238E27FC236}">
                <a16:creationId xmlns:a16="http://schemas.microsoft.com/office/drawing/2014/main" id="{B900C0AF-FF7A-4700-C174-CBB12ECD5194}"/>
              </a:ext>
            </a:extLst>
          </p:cNvPr>
          <p:cNvSpPr/>
          <p:nvPr/>
        </p:nvSpPr>
        <p:spPr>
          <a:xfrm>
            <a:off x="4427608" y="4034015"/>
            <a:ext cx="371475" cy="495300"/>
          </a:xfrm>
          <a:prstGeom prst="upArrow">
            <a:avLst/>
          </a:prstGeom>
          <a:solidFill>
            <a:srgbClr val="2D9788"/>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13" name="Pijl: omhoog 12">
            <a:extLst>
              <a:ext uri="{FF2B5EF4-FFF2-40B4-BE49-F238E27FC236}">
                <a16:creationId xmlns:a16="http://schemas.microsoft.com/office/drawing/2014/main" id="{9A683786-EE96-BDFE-267B-CE86C2967419}"/>
              </a:ext>
            </a:extLst>
          </p:cNvPr>
          <p:cNvSpPr/>
          <p:nvPr/>
        </p:nvSpPr>
        <p:spPr>
          <a:xfrm>
            <a:off x="7429765" y="4034603"/>
            <a:ext cx="371475" cy="495300"/>
          </a:xfrm>
          <a:prstGeom prst="upArrow">
            <a:avLst/>
          </a:prstGeom>
          <a:solidFill>
            <a:srgbClr val="2D9788"/>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14" name="Pijl: omhoog 13">
            <a:extLst>
              <a:ext uri="{FF2B5EF4-FFF2-40B4-BE49-F238E27FC236}">
                <a16:creationId xmlns:a16="http://schemas.microsoft.com/office/drawing/2014/main" id="{5D6062A8-F6D3-1850-74F4-B00B0FFEE215}"/>
              </a:ext>
            </a:extLst>
          </p:cNvPr>
          <p:cNvSpPr/>
          <p:nvPr/>
        </p:nvSpPr>
        <p:spPr>
          <a:xfrm>
            <a:off x="1714941" y="4034015"/>
            <a:ext cx="371475" cy="495300"/>
          </a:xfrm>
          <a:prstGeom prst="upArrow">
            <a:avLst/>
          </a:prstGeom>
          <a:solidFill>
            <a:srgbClr val="2D9788"/>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Tree>
    <p:extLst>
      <p:ext uri="{BB962C8B-B14F-4D97-AF65-F5344CB8AC3E}">
        <p14:creationId xmlns:p14="http://schemas.microsoft.com/office/powerpoint/2010/main" val="3856063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09" y="197331"/>
            <a:ext cx="8574471" cy="572267"/>
          </a:xfrm>
        </p:spPr>
        <p:txBody>
          <a:bodyPr>
            <a:noAutofit/>
          </a:bodyPr>
          <a:lstStyle/>
          <a:p>
            <a:r>
              <a:rPr lang="nl-BE" dirty="0"/>
              <a:t>Methodologie</a:t>
            </a:r>
          </a:p>
        </p:txBody>
      </p:sp>
      <p:sp>
        <p:nvSpPr>
          <p:cNvPr id="3" name="Tijdelijke aanduiding voor inhoud 2"/>
          <p:cNvSpPr>
            <a:spLocks noGrp="1"/>
          </p:cNvSpPr>
          <p:nvPr>
            <p:ph idx="1"/>
          </p:nvPr>
        </p:nvSpPr>
        <p:spPr>
          <a:xfrm>
            <a:off x="505655" y="947201"/>
            <a:ext cx="8569070" cy="5424656"/>
          </a:xfrm>
        </p:spPr>
        <p:txBody>
          <a:bodyPr vert="horz" lIns="91440" tIns="45720" rIns="91440" bIns="45720" rtlCol="0" anchor="t">
            <a:normAutofit fontScale="92500" lnSpcReduction="20000"/>
          </a:bodyPr>
          <a:lstStyle/>
          <a:p>
            <a:pPr marL="0" indent="0">
              <a:lnSpc>
                <a:spcPct val="115000"/>
              </a:lnSpc>
              <a:buNone/>
            </a:pPr>
            <a:r>
              <a:rPr lang="nl-BE" sz="2300" b="1">
                <a:solidFill>
                  <a:srgbClr val="242424"/>
                </a:solidFill>
                <a:ea typeface="Times New Roman" panose="02020603050405020304" pitchFamily="18" charset="0"/>
                <a:cs typeface="Segoe UI"/>
              </a:rPr>
              <a:t>Onderzoek</a:t>
            </a:r>
            <a:endParaRPr lang="nl-BE" sz="2100">
              <a:solidFill>
                <a:srgbClr val="242424"/>
              </a:solidFill>
              <a:ea typeface="Times New Roman" panose="02020603050405020304" pitchFamily="18" charset="0"/>
              <a:cs typeface="Segoe UI"/>
            </a:endParaRPr>
          </a:p>
          <a:p>
            <a:pPr marL="537845" lvl="1">
              <a:lnSpc>
                <a:spcPct val="115000"/>
              </a:lnSpc>
              <a:buFont typeface="Arial"/>
              <a:buChar char="•"/>
            </a:pPr>
            <a:r>
              <a:rPr lang="nl-BE" sz="2100">
                <a:solidFill>
                  <a:srgbClr val="242424"/>
                </a:solidFill>
                <a:ea typeface="Times New Roman" panose="02020603050405020304" pitchFamily="18" charset="0"/>
                <a:cs typeface="Segoe UI"/>
              </a:rPr>
              <a:t>4 dagen in totaal</a:t>
            </a:r>
          </a:p>
          <a:p>
            <a:pPr marL="537845" lvl="1">
              <a:lnSpc>
                <a:spcPct val="115000"/>
              </a:lnSpc>
              <a:buFont typeface="Arial"/>
              <a:buChar char="•"/>
            </a:pPr>
            <a:r>
              <a:rPr lang="nl-BE" sz="2100">
                <a:solidFill>
                  <a:srgbClr val="242424"/>
                </a:solidFill>
                <a:ea typeface="Times New Roman" panose="02020603050405020304" pitchFamily="18" charset="0"/>
                <a:cs typeface="Segoe UI"/>
              </a:rPr>
              <a:t>Inspectieteam van 3 inspecteurs - teamcoördinator (TC) is aanspreekpunt (+ inspecteurs/medewerkers departement als observatoren)</a:t>
            </a:r>
          </a:p>
          <a:p>
            <a:pPr marL="537845" lvl="1">
              <a:lnSpc>
                <a:spcPct val="115000"/>
              </a:lnSpc>
              <a:buFont typeface="Arial"/>
              <a:buChar char="•"/>
            </a:pPr>
            <a:r>
              <a:rPr lang="nl-BE" sz="2100">
                <a:solidFill>
                  <a:srgbClr val="242424"/>
                </a:solidFill>
                <a:ea typeface="Times New Roman" panose="02020603050405020304" pitchFamily="18" charset="0"/>
                <a:cs typeface="Segoe UI"/>
              </a:rPr>
              <a:t>Hybride: online en ter plekke</a:t>
            </a:r>
          </a:p>
          <a:p>
            <a:pPr marL="537845" lvl="1">
              <a:lnSpc>
                <a:spcPct val="115000"/>
              </a:lnSpc>
              <a:buFont typeface="Arial"/>
              <a:buChar char="•"/>
            </a:pPr>
            <a:r>
              <a:rPr lang="nl-BE" sz="2100">
                <a:solidFill>
                  <a:srgbClr val="242424"/>
                </a:solidFill>
                <a:ea typeface="Times New Roman" panose="02020603050405020304" pitchFamily="18" charset="0"/>
                <a:cs typeface="Segoe UI"/>
              </a:rPr>
              <a:t>Verschillende onderzoeksmethoden:</a:t>
            </a:r>
          </a:p>
          <a:p>
            <a:pPr marL="896620" lvl="2" indent="-179070">
              <a:lnSpc>
                <a:spcPct val="114999"/>
              </a:lnSpc>
              <a:buFont typeface="Courier New"/>
              <a:buChar char="o"/>
            </a:pPr>
            <a:r>
              <a:rPr lang="nl-BE" sz="1900">
                <a:solidFill>
                  <a:srgbClr val="242424"/>
                </a:solidFill>
                <a:ea typeface="Times New Roman" panose="02020603050405020304" pitchFamily="18" charset="0"/>
                <a:cs typeface="Segoe UI"/>
              </a:rPr>
              <a:t>Bevraging leraren en ouders</a:t>
            </a:r>
          </a:p>
          <a:p>
            <a:pPr marL="896620" lvl="2" indent="-179070">
              <a:lnSpc>
                <a:spcPct val="114999"/>
              </a:lnSpc>
              <a:buFont typeface="Courier New"/>
              <a:buChar char="o"/>
            </a:pPr>
            <a:r>
              <a:rPr lang="nl-BE" sz="1900">
                <a:solidFill>
                  <a:srgbClr val="242424"/>
                </a:solidFill>
                <a:ea typeface="Times New Roman" panose="02020603050405020304" pitchFamily="18" charset="0"/>
                <a:cs typeface="Segoe UI"/>
              </a:rPr>
              <a:t>Data-analyse: datawijzer + resultaten bevragingen</a:t>
            </a:r>
          </a:p>
          <a:p>
            <a:pPr marL="896620" lvl="2" indent="-179070">
              <a:lnSpc>
                <a:spcPct val="114999"/>
              </a:lnSpc>
              <a:buFont typeface="Courier New"/>
              <a:buChar char="o"/>
            </a:pPr>
            <a:r>
              <a:rPr lang="nl-BE" sz="1900">
                <a:solidFill>
                  <a:srgbClr val="242424"/>
                </a:solidFill>
                <a:ea typeface="Times New Roman" panose="02020603050405020304" pitchFamily="18" charset="0"/>
                <a:cs typeface="Segoe UI"/>
              </a:rPr>
              <a:t>Gesprekken (beleidsteam, ondersteuners, leraren en ouders)</a:t>
            </a:r>
            <a:endParaRPr lang="nl-BE" sz="1900">
              <a:solidFill>
                <a:srgbClr val="3C3D3C"/>
              </a:solidFill>
              <a:ea typeface="Times New Roman" panose="02020603050405020304" pitchFamily="18" charset="0"/>
              <a:cs typeface="Calibri"/>
            </a:endParaRPr>
          </a:p>
          <a:p>
            <a:pPr marL="896620" lvl="2" indent="-179070">
              <a:lnSpc>
                <a:spcPct val="114999"/>
              </a:lnSpc>
              <a:buFont typeface="Courier New"/>
              <a:buChar char="o"/>
            </a:pPr>
            <a:r>
              <a:rPr lang="nl-BE" sz="1900">
                <a:solidFill>
                  <a:srgbClr val="242424"/>
                </a:solidFill>
                <a:ea typeface="Times New Roman" panose="02020603050405020304" pitchFamily="18" charset="0"/>
                <a:cs typeface="Segoe UI"/>
              </a:rPr>
              <a:t>Casuïstiek (18 leersteuntrajecten van 9 ondersteuners)</a:t>
            </a:r>
            <a:endParaRPr lang="nl-BE" sz="1900">
              <a:solidFill>
                <a:srgbClr val="3C3D3C"/>
              </a:solidFill>
              <a:ea typeface="Times New Roman" panose="02020603050405020304" pitchFamily="18" charset="0"/>
              <a:cs typeface="Calibri"/>
            </a:endParaRPr>
          </a:p>
          <a:p>
            <a:pPr marL="896620" lvl="2" indent="-179070">
              <a:lnSpc>
                <a:spcPct val="114999"/>
              </a:lnSpc>
              <a:buFont typeface="Courier New"/>
              <a:buChar char="o"/>
            </a:pPr>
            <a:r>
              <a:rPr lang="nl-BE" sz="1900">
                <a:solidFill>
                  <a:srgbClr val="242424"/>
                </a:solidFill>
                <a:cs typeface="Segoe UI"/>
              </a:rPr>
              <a:t>Documentenstudie (</a:t>
            </a:r>
            <a:r>
              <a:rPr lang="nl-BE" sz="1900" b="1">
                <a:solidFill>
                  <a:srgbClr val="242424"/>
                </a:solidFill>
                <a:cs typeface="Segoe UI"/>
              </a:rPr>
              <a:t>omgevingsanalyse</a:t>
            </a:r>
            <a:r>
              <a:rPr lang="nl-BE" sz="1900">
                <a:solidFill>
                  <a:srgbClr val="242424"/>
                </a:solidFill>
                <a:cs typeface="Segoe UI"/>
              </a:rPr>
              <a:t>, verslagen leersteunraad, samenwerkingsafspraken met scholen, professionaliseringen …)</a:t>
            </a:r>
          </a:p>
          <a:p>
            <a:pPr marL="537845" lvl="1">
              <a:lnSpc>
                <a:spcPct val="114999"/>
              </a:lnSpc>
              <a:buFont typeface="Arial"/>
              <a:buChar char="•"/>
            </a:pPr>
            <a:r>
              <a:rPr lang="nl-BE" sz="2100">
                <a:solidFill>
                  <a:srgbClr val="242424"/>
                </a:solidFill>
                <a:ea typeface="Times New Roman" panose="02020603050405020304" pitchFamily="18" charset="0"/>
                <a:cs typeface="Segoe UI"/>
              </a:rPr>
              <a:t>Confrontatie van diverse bronnen in het kader van de betrouwbaarheid van het onderzoek</a:t>
            </a:r>
            <a:endParaRPr lang="nl-BE" sz="2100">
              <a:solidFill>
                <a:srgbClr val="242424"/>
              </a:solidFill>
              <a:ea typeface="Times New Roman" panose="02020603050405020304" pitchFamily="18" charset="0"/>
              <a:cs typeface="Segoe UI" panose="020B0502040204020203" pitchFamily="34" charset="0"/>
            </a:endParaRPr>
          </a:p>
          <a:p>
            <a:pPr marL="537845" lvl="1">
              <a:lnSpc>
                <a:spcPct val="114999"/>
              </a:lnSpc>
              <a:buFont typeface="Arial"/>
              <a:buChar char="•"/>
            </a:pPr>
            <a:r>
              <a:rPr lang="nl-BE" sz="2100">
                <a:solidFill>
                  <a:srgbClr val="242424"/>
                </a:solidFill>
                <a:ea typeface="Times New Roman" panose="02020603050405020304" pitchFamily="18" charset="0"/>
                <a:cs typeface="Segoe UI"/>
              </a:rPr>
              <a:t>Reflectie met beleid en ondersteuners</a:t>
            </a:r>
            <a:endParaRPr lang="nl-BE" sz="2100">
              <a:solidFill>
                <a:srgbClr val="242424"/>
              </a:solidFill>
              <a:ea typeface="Times New Roman" panose="02020603050405020304" pitchFamily="18" charset="0"/>
              <a:cs typeface="Segoe UI" panose="020B0502040204020203" pitchFamily="34" charset="0"/>
            </a:endParaRPr>
          </a:p>
          <a:p>
            <a:pPr marL="537845" lvl="1">
              <a:lnSpc>
                <a:spcPct val="114999"/>
              </a:lnSpc>
              <a:buFont typeface="Arial"/>
              <a:buChar char="•"/>
            </a:pPr>
            <a:endParaRPr lang="nl-BE" sz="2100">
              <a:solidFill>
                <a:srgbClr val="242424"/>
              </a:solidFill>
              <a:ea typeface="Times New Roman" panose="02020603050405020304" pitchFamily="18" charset="0"/>
              <a:cs typeface="Segoe UI" panose="020B0502040204020203" pitchFamily="34" charset="0"/>
            </a:endParaRPr>
          </a:p>
          <a:p>
            <a:pPr marL="896620" lvl="2" indent="-179070">
              <a:lnSpc>
                <a:spcPct val="114999"/>
              </a:lnSpc>
              <a:buFont typeface="Courier New"/>
              <a:buChar char="o"/>
            </a:pPr>
            <a:endParaRPr lang="nl-BE" sz="1900">
              <a:solidFill>
                <a:srgbClr val="242424"/>
              </a:solidFill>
              <a:ea typeface="Times New Roman" panose="02020603050405020304" pitchFamily="18" charset="0"/>
              <a:cs typeface="Segoe UI" panose="020B0502040204020203" pitchFamily="34" charset="0"/>
            </a:endParaRPr>
          </a:p>
          <a:p>
            <a:pPr marL="356870" lvl="1" indent="0">
              <a:lnSpc>
                <a:spcPct val="114999"/>
              </a:lnSpc>
              <a:buFont typeface="Arial" panose="020B0604020202020204" pitchFamily="34" charset="0"/>
              <a:buNone/>
            </a:pPr>
            <a:endParaRPr lang="nl-BE" sz="2100">
              <a:solidFill>
                <a:srgbClr val="242424"/>
              </a:solidFill>
              <a:ea typeface="Times New Roman" panose="02020603050405020304" pitchFamily="18" charset="0"/>
              <a:cs typeface="Segoe UI" panose="020B0502040204020203" pitchFamily="34" charset="0"/>
            </a:endParaRPr>
          </a:p>
          <a:p>
            <a:pPr marL="715645" lvl="2" indent="0">
              <a:lnSpc>
                <a:spcPct val="115000"/>
              </a:lnSpc>
              <a:buNone/>
            </a:pPr>
            <a:endParaRPr lang="nl-BE" sz="1900">
              <a:solidFill>
                <a:srgbClr val="242424"/>
              </a:solidFill>
              <a:ea typeface="Times New Roman" panose="02020603050405020304" pitchFamily="18" charset="0"/>
              <a:cs typeface="Segoe UI" panose="020B0502040204020203" pitchFamily="34" charset="0"/>
            </a:endParaRPr>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28</a:t>
            </a:fld>
            <a:endParaRPr lang="nl-NL"/>
          </a:p>
        </p:txBody>
      </p:sp>
    </p:spTree>
    <p:extLst>
      <p:ext uri="{BB962C8B-B14F-4D97-AF65-F5344CB8AC3E}">
        <p14:creationId xmlns:p14="http://schemas.microsoft.com/office/powerpoint/2010/main" val="2146408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0"/>
            <a:ext cx="8569070" cy="864096"/>
          </a:xfr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nl-NL" dirty="0"/>
              <a:t>Methodologie: omgevingsanalyse</a:t>
            </a:r>
          </a:p>
        </p:txBody>
      </p:sp>
      <p:sp>
        <p:nvSpPr>
          <p:cNvPr id="4" name="Tijdelijke aanduiding voor dianummer 3"/>
          <p:cNvSpPr>
            <a:spLocks noGrp="1"/>
          </p:cNvSpPr>
          <p:nvPr>
            <p:ph type="sldNum" sz="quarter" idx="12"/>
          </p:nvPr>
        </p:nvSpPr>
        <p:spPr>
          <a:xfrm>
            <a:off x="251520" y="6371857"/>
            <a:ext cx="467544" cy="365125"/>
          </a:xfrm>
        </p:spPr>
        <p:txBody>
          <a:bodyPr anchor="ctr">
            <a:normAutofit/>
          </a:bodyPr>
          <a:lstStyle/>
          <a:p>
            <a:pPr>
              <a:spcAft>
                <a:spcPts val="600"/>
              </a:spcAft>
            </a:pPr>
            <a:fld id="{5EB71ABA-18BF-4481-A715-39E4E893E32E}" type="slidenum">
              <a:rPr lang="nl-NL" smtClean="0"/>
              <a:pPr>
                <a:spcAft>
                  <a:spcPts val="600"/>
                </a:spcAft>
              </a:pPr>
              <a:t>29</a:t>
            </a:fld>
            <a:endParaRPr lang="nl-NL"/>
          </a:p>
        </p:txBody>
      </p:sp>
      <p:sp>
        <p:nvSpPr>
          <p:cNvPr id="5" name="Tekstvak 4">
            <a:extLst>
              <a:ext uri="{FF2B5EF4-FFF2-40B4-BE49-F238E27FC236}">
                <a16:creationId xmlns:a16="http://schemas.microsoft.com/office/drawing/2014/main" id="{7FB25070-2C16-0958-F2E0-143D5BD689D2}"/>
              </a:ext>
            </a:extLst>
          </p:cNvPr>
          <p:cNvSpPr txBox="1"/>
          <p:nvPr/>
        </p:nvSpPr>
        <p:spPr>
          <a:xfrm>
            <a:off x="427894" y="1182947"/>
            <a:ext cx="8410543" cy="490962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spcAft>
                <a:spcPts val="600"/>
              </a:spcAft>
              <a:buFont typeface="Arial"/>
              <a:buChar char="•"/>
            </a:pPr>
            <a:r>
              <a:rPr lang="nl-NL" sz="2000" b="1" dirty="0">
                <a:solidFill>
                  <a:schemeClr val="tx2"/>
                </a:solidFill>
                <a:latin typeface="+mn-lt"/>
                <a:cs typeface="+mn-cs"/>
              </a:rPr>
              <a:t>Doelmatigheid</a:t>
            </a:r>
            <a:r>
              <a:rPr lang="nl-NL" sz="2000" dirty="0">
                <a:solidFill>
                  <a:schemeClr val="tx2"/>
                </a:solidFill>
                <a:latin typeface="+mn-lt"/>
                <a:cs typeface="+mn-cs"/>
              </a:rPr>
              <a:t>: de mate waarin het leersteuncentrum met de beschikbare middelen en de wijze waarop het die inzet op een kwaliteitsvolle manier zijn doelen bereikt (efficiëntie en effectiviteit) </a:t>
            </a:r>
          </a:p>
          <a:p>
            <a:pPr marL="342900" indent="-342900">
              <a:spcAft>
                <a:spcPts val="600"/>
              </a:spcAft>
              <a:buFont typeface="Arial"/>
              <a:buChar char="•"/>
            </a:pPr>
            <a:r>
              <a:rPr lang="nl-NL" sz="2000" b="1" dirty="0">
                <a:solidFill>
                  <a:schemeClr val="tx2"/>
                </a:solidFill>
                <a:latin typeface="+mn-lt"/>
                <a:cs typeface="+mn-cs"/>
              </a:rPr>
              <a:t>Leefbaarheid</a:t>
            </a:r>
            <a:r>
              <a:rPr lang="nl-NL" sz="2000" dirty="0">
                <a:solidFill>
                  <a:schemeClr val="tx2"/>
                </a:solidFill>
                <a:latin typeface="+mn-lt"/>
                <a:cs typeface="+mn-cs"/>
              </a:rPr>
              <a:t>: de huidige en toekomstgerichte stabiliteit en continuïteit van het leersteuncentrum op basis van het aantal scholen waar het mee samenwerkt</a:t>
            </a:r>
          </a:p>
          <a:p>
            <a:pPr marL="342900" indent="-342900">
              <a:spcAft>
                <a:spcPts val="600"/>
              </a:spcAft>
              <a:buFont typeface="Arial"/>
              <a:buChar char="•"/>
            </a:pPr>
            <a:endParaRPr lang="nl-NL" sz="2000" dirty="0">
              <a:solidFill>
                <a:schemeClr val="tx2"/>
              </a:solidFill>
              <a:latin typeface="+mn-lt"/>
              <a:cs typeface="+mn-cs"/>
            </a:endParaRPr>
          </a:p>
          <a:p>
            <a:endParaRPr lang="nl-NL" sz="2000" b="1" dirty="0">
              <a:solidFill>
                <a:srgbClr val="3C3D3C"/>
              </a:solidFill>
              <a:latin typeface="+mn-lt"/>
              <a:ea typeface="Calibri"/>
              <a:cs typeface="+mn-cs"/>
            </a:endParaRPr>
          </a:p>
          <a:p>
            <a:r>
              <a:rPr lang="nl-NL" sz="2000" b="1" dirty="0">
                <a:latin typeface="+mn-lt"/>
                <a:cs typeface="+mn-cs"/>
              </a:rPr>
              <a:t>15/11: elk LSC bezorgt de omgevingsanalyse aan de inspectie</a:t>
            </a:r>
            <a:endParaRPr lang="nl-NL" sz="2000" dirty="0">
              <a:latin typeface="+mn-lt"/>
              <a:cs typeface="+mn-cs"/>
            </a:endParaRPr>
          </a:p>
          <a:p>
            <a:pPr marL="342900" indent="-342900">
              <a:buFont typeface="Arial"/>
              <a:buChar char="•"/>
            </a:pPr>
            <a:r>
              <a:rPr lang="nl-BE" sz="2000" dirty="0">
                <a:solidFill>
                  <a:schemeClr val="tx2"/>
                </a:solidFill>
                <a:latin typeface="+mn-lt"/>
                <a:cs typeface="+mn-cs"/>
              </a:rPr>
              <a:t>Via </a:t>
            </a:r>
            <a:r>
              <a:rPr lang="nl-BE" sz="2000" dirty="0">
                <a:solidFill>
                  <a:srgbClr val="0000FF"/>
                </a:solidFill>
                <a:latin typeface="+mn-lt"/>
                <a:cs typeface="+mn-cs"/>
                <a:hlinkClick r:id="rId2"/>
              </a:rPr>
              <a:t>leersteun@onderwijsinspectie.be</a:t>
            </a:r>
            <a:r>
              <a:rPr lang="nl-BE" sz="2000" dirty="0">
                <a:solidFill>
                  <a:schemeClr val="tx2"/>
                </a:solidFill>
                <a:latin typeface="+mn-lt"/>
                <a:cs typeface="+mn-cs"/>
              </a:rPr>
              <a:t> </a:t>
            </a:r>
            <a:endParaRPr lang="nl-NL" sz="2000" dirty="0">
              <a:solidFill>
                <a:schemeClr val="tx2"/>
              </a:solidFill>
              <a:latin typeface="+mn-lt"/>
              <a:cs typeface="+mn-cs"/>
            </a:endParaRPr>
          </a:p>
          <a:p>
            <a:pPr>
              <a:spcAft>
                <a:spcPts val="600"/>
              </a:spcAft>
            </a:pPr>
            <a:r>
              <a:rPr lang="nl-NL" dirty="0">
                <a:solidFill>
                  <a:schemeClr val="tx2"/>
                </a:solidFill>
                <a:latin typeface="+mn-lt"/>
                <a:cs typeface="+mn-cs"/>
              </a:rPr>
              <a:t> </a:t>
            </a:r>
            <a:endParaRPr lang="en-US" dirty="0">
              <a:solidFill>
                <a:schemeClr val="tx2"/>
              </a:solidFill>
              <a:latin typeface="+mn-lt"/>
              <a:cs typeface="+mn-cs"/>
            </a:endParaRPr>
          </a:p>
        </p:txBody>
      </p:sp>
    </p:spTree>
    <p:extLst>
      <p:ext uri="{BB962C8B-B14F-4D97-AF65-F5344CB8AC3E}">
        <p14:creationId xmlns:p14="http://schemas.microsoft.com/office/powerpoint/2010/main" val="105191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09" y="-51370"/>
            <a:ext cx="8579875" cy="864096"/>
          </a:xfrm>
        </p:spPr>
        <p:txBody>
          <a:bodyPr/>
          <a:lstStyle/>
          <a:p>
            <a:r>
              <a:rPr lang="nl-BE"/>
              <a:t>GOED OM WETEN</a:t>
            </a:r>
          </a:p>
        </p:txBody>
      </p:sp>
      <p:sp>
        <p:nvSpPr>
          <p:cNvPr id="3" name="Tijdelijke aanduiding voor inhoud 2"/>
          <p:cNvSpPr>
            <a:spLocks noGrp="1"/>
          </p:cNvSpPr>
          <p:nvPr>
            <p:ph idx="1"/>
          </p:nvPr>
        </p:nvSpPr>
        <p:spPr/>
        <p:txBody>
          <a:bodyPr vert="horz" lIns="91440" tIns="45720" rIns="91440" bIns="45720" rtlCol="0" anchor="t">
            <a:normAutofit/>
          </a:bodyPr>
          <a:lstStyle/>
          <a:p>
            <a:pPr marL="179705" indent="-179705"/>
            <a:r>
              <a:rPr lang="nl-BE" dirty="0">
                <a:ea typeface="Times New Roman" panose="02020603050405020304" pitchFamily="18" charset="0"/>
              </a:rPr>
              <a:t>Niet nodig om alles neer te pennen</a:t>
            </a:r>
          </a:p>
          <a:p>
            <a:pPr marL="537868" lvl="1" indent="-179705"/>
            <a:r>
              <a:rPr lang="nl-BE" dirty="0">
                <a:ea typeface="Times New Roman" panose="02020603050405020304" pitchFamily="18" charset="0"/>
              </a:rPr>
              <a:t>De PPT is beschikbaar op </a:t>
            </a:r>
            <a:r>
              <a:rPr lang="nl-BE" dirty="0">
                <a:hlinkClick r:id="rId2"/>
              </a:rPr>
              <a:t>Doorlichting leersteuncentra (</a:t>
            </a:r>
            <a:r>
              <a:rPr lang="nl-BE" dirty="0" err="1">
                <a:hlinkClick r:id="rId2"/>
              </a:rPr>
              <a:t>lsc</a:t>
            </a:r>
            <a:r>
              <a:rPr lang="nl-BE" dirty="0">
                <a:hlinkClick r:id="rId2"/>
              </a:rPr>
              <a:t>) | Onderwijsinspectie</a:t>
            </a:r>
            <a:endParaRPr lang="nl-BE" dirty="0">
              <a:ea typeface="Times New Roman" panose="02020603050405020304" pitchFamily="18" charset="0"/>
            </a:endParaRPr>
          </a:p>
          <a:p>
            <a:pPr marL="717550" lvl="2" indent="0">
              <a:buNone/>
            </a:pPr>
            <a:endParaRPr lang="nl-BE" dirty="0">
              <a:ea typeface="Times New Roman" panose="02020603050405020304" pitchFamily="18" charset="0"/>
            </a:endParaRPr>
          </a:p>
          <a:p>
            <a:pPr marL="179705" indent="-179705"/>
            <a:r>
              <a:rPr lang="nl-BE" dirty="0"/>
              <a:t>Vragen of onduidelijkheden? </a:t>
            </a:r>
          </a:p>
          <a:p>
            <a:pPr marL="537868" lvl="1" indent="-179705"/>
            <a:r>
              <a:rPr lang="nl-BE" dirty="0"/>
              <a:t>Op het einde van de toelichting is er ruimte om vragen te stellen </a:t>
            </a:r>
          </a:p>
          <a:p>
            <a:pPr marL="0" indent="0">
              <a:buNone/>
            </a:pPr>
            <a:endParaRPr lang="nl-BE" dirty="0"/>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3</a:t>
            </a:fld>
            <a:endParaRPr lang="nl-NL"/>
          </a:p>
        </p:txBody>
      </p:sp>
      <p:pic>
        <p:nvPicPr>
          <p:cNvPr id="5" name="Afbeelding 4">
            <a:extLst>
              <a:ext uri="{FF2B5EF4-FFF2-40B4-BE49-F238E27FC236}">
                <a16:creationId xmlns:a16="http://schemas.microsoft.com/office/drawing/2014/main" id="{08EE7C2F-4911-5718-B5D4-A62C7CEC3331}"/>
              </a:ext>
            </a:extLst>
          </p:cNvPr>
          <p:cNvPicPr>
            <a:picLocks noChangeAspect="1"/>
          </p:cNvPicPr>
          <p:nvPr/>
        </p:nvPicPr>
        <p:blipFill>
          <a:blip r:embed="rId3"/>
          <a:stretch>
            <a:fillRect/>
          </a:stretch>
        </p:blipFill>
        <p:spPr>
          <a:xfrm>
            <a:off x="4724840" y="3576424"/>
            <a:ext cx="4095750" cy="2571750"/>
          </a:xfrm>
          <a:prstGeom prst="rect">
            <a:avLst/>
          </a:prstGeom>
        </p:spPr>
      </p:pic>
    </p:spTree>
    <p:extLst>
      <p:ext uri="{BB962C8B-B14F-4D97-AF65-F5344CB8AC3E}">
        <p14:creationId xmlns:p14="http://schemas.microsoft.com/office/powerpoint/2010/main" val="3772361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weekPlanning</a:t>
            </a:r>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endParaRPr lang="nl-BE"/>
          </a:p>
          <a:p>
            <a:pPr marL="179705" indent="-179705"/>
            <a:endParaRPr lang="nl-BE"/>
          </a:p>
          <a:p>
            <a:pPr marL="0" indent="0">
              <a:buNone/>
            </a:pPr>
            <a:endParaRPr lang="nl-BE"/>
          </a:p>
          <a:p>
            <a:pPr marL="179705" indent="-179705"/>
            <a:endParaRPr lang="nl-BE"/>
          </a:p>
          <a:p>
            <a:pPr marL="356870" lvl="1" indent="0">
              <a:buNone/>
            </a:pPr>
            <a:endParaRPr lang="nl-BE"/>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30</a:t>
            </a:fld>
            <a:endParaRPr lang="nl-NL"/>
          </a:p>
        </p:txBody>
      </p:sp>
      <p:pic>
        <p:nvPicPr>
          <p:cNvPr id="8" name="Afbeelding 7" descr="Afbeelding met tekst, menu, schermopname, Lettertype&#10;&#10;Automatisch gegenereerde beschrijving">
            <a:extLst>
              <a:ext uri="{FF2B5EF4-FFF2-40B4-BE49-F238E27FC236}">
                <a16:creationId xmlns:a16="http://schemas.microsoft.com/office/drawing/2014/main" id="{D836A463-80F4-49BC-5041-9EDACC0AF27D}"/>
              </a:ext>
            </a:extLst>
          </p:cNvPr>
          <p:cNvPicPr>
            <a:picLocks noChangeAspect="1"/>
          </p:cNvPicPr>
          <p:nvPr/>
        </p:nvPicPr>
        <p:blipFill>
          <a:blip r:embed="rId2"/>
          <a:stretch>
            <a:fillRect/>
          </a:stretch>
        </p:blipFill>
        <p:spPr>
          <a:xfrm>
            <a:off x="324092" y="947201"/>
            <a:ext cx="8819908" cy="5424656"/>
          </a:xfrm>
          <a:prstGeom prst="rect">
            <a:avLst/>
          </a:prstGeom>
        </p:spPr>
      </p:pic>
    </p:spTree>
    <p:extLst>
      <p:ext uri="{BB962C8B-B14F-4D97-AF65-F5344CB8AC3E}">
        <p14:creationId xmlns:p14="http://schemas.microsoft.com/office/powerpoint/2010/main" val="194584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0"/>
            <a:ext cx="8569070" cy="864096"/>
          </a:xfr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nl-BE"/>
              <a:t>Afronding Erkenningsonderzoek</a:t>
            </a:r>
            <a:endParaRPr lang="nl-NL"/>
          </a:p>
        </p:txBody>
      </p:sp>
      <p:sp>
        <p:nvSpPr>
          <p:cNvPr id="3" name="Tijdelijke aanduiding voor inhoud 2"/>
          <p:cNvSpPr>
            <a:spLocks noGrp="1"/>
          </p:cNvSpPr>
          <p:nvPr>
            <p:ph idx="1"/>
          </p:nvPr>
        </p:nvSpPr>
        <p:spPr>
          <a:xfrm>
            <a:off x="312627" y="957550"/>
            <a:ext cx="8376948" cy="5515169"/>
          </a:xfrm>
        </p:spPr>
        <p:txBody>
          <a:bodyPr vert="horz" lIns="91440" tIns="45720" rIns="91440" bIns="45720" rtlCol="0" anchor="t">
            <a:normAutofit/>
          </a:bodyPr>
          <a:lstStyle/>
          <a:p>
            <a:pPr marL="0" indent="0">
              <a:buNone/>
            </a:pPr>
            <a:endParaRPr lang="nl-NL" b="1" dirty="0"/>
          </a:p>
          <a:p>
            <a:pPr marL="522605" lvl="1" indent="-342900">
              <a:buFont typeface="Arial" panose="05000000000000000000" pitchFamily="2" charset="2"/>
              <a:buChar char="•"/>
            </a:pPr>
            <a:r>
              <a:rPr lang="nl-BE" dirty="0"/>
              <a:t>Tijdens de reflectiegesprekken met het beleid en de leerondersteuners geeft de inspectie gerichte feedback</a:t>
            </a:r>
            <a:endParaRPr lang="nl-NL" dirty="0"/>
          </a:p>
          <a:p>
            <a:pPr marL="522605" lvl="1" indent="-342900">
              <a:buFont typeface="Arial" panose="05000000000000000000" pitchFamily="2" charset="2"/>
              <a:buChar char="•"/>
            </a:pPr>
            <a:r>
              <a:rPr lang="nl-BE" dirty="0"/>
              <a:t>Tijdens het afsluitend gesprek licht ze de beslissing toe om het erkenningsonderzoek al dan niet af te ronden</a:t>
            </a:r>
          </a:p>
          <a:p>
            <a:pPr marL="696595" lvl="2" indent="-179070">
              <a:buFont typeface="Courier New" panose="05000000000000000000" pitchFamily="2" charset="2"/>
              <a:buChar char="o"/>
            </a:pPr>
            <a:r>
              <a:rPr lang="nl-BE" b="1" dirty="0">
                <a:solidFill>
                  <a:srgbClr val="00B050"/>
                </a:solidFill>
              </a:rPr>
              <a:t>Het EKO wordt afgerond</a:t>
            </a:r>
            <a:r>
              <a:rPr lang="nl-BE" dirty="0"/>
              <a:t> indien er </a:t>
            </a:r>
            <a:r>
              <a:rPr lang="nl-BE" u="sng" dirty="0"/>
              <a:t>voldoende garanties</a:t>
            </a:r>
            <a:r>
              <a:rPr lang="nl-BE" dirty="0"/>
              <a:t> zijn voor de realisatie van de verschillende erkenningsvoorwaarden. Het LSC ontvangt een verslag dat bestaat uit</a:t>
            </a:r>
            <a:endParaRPr lang="nl-BE" dirty="0">
              <a:ea typeface="Calibri"/>
            </a:endParaRPr>
          </a:p>
          <a:p>
            <a:pPr marL="1002030" lvl="4" indent="-285750">
              <a:spcBef>
                <a:spcPts val="600"/>
              </a:spcBef>
              <a:buFont typeface="Wingdings" panose="05000000000000000000" pitchFamily="2" charset="2"/>
              <a:buChar char="Ø"/>
            </a:pPr>
            <a:r>
              <a:rPr lang="nl-BE" sz="1600" dirty="0"/>
              <a:t>de deelverslagen op basis van de ontwikkelingsschalen</a:t>
            </a:r>
            <a:endParaRPr lang="nl-BE" sz="1600" dirty="0">
              <a:ea typeface="Calibri"/>
            </a:endParaRPr>
          </a:p>
          <a:p>
            <a:pPr marL="1002030" lvl="4" indent="-285750">
              <a:spcBef>
                <a:spcPts val="600"/>
              </a:spcBef>
              <a:buFont typeface="Wingdings" panose="05000000000000000000" pitchFamily="2" charset="2"/>
              <a:buChar char="Ø"/>
            </a:pPr>
            <a:r>
              <a:rPr lang="nl-BE" sz="1600" dirty="0"/>
              <a:t>de lijst erkenningsvoorwaarden.</a:t>
            </a:r>
            <a:endParaRPr lang="nl-BE" sz="1600" dirty="0">
              <a:ea typeface="Calibri"/>
            </a:endParaRPr>
          </a:p>
          <a:p>
            <a:pPr marL="716280" lvl="4" indent="0">
              <a:spcBef>
                <a:spcPts val="600"/>
              </a:spcBef>
              <a:buNone/>
            </a:pPr>
            <a:endParaRPr lang="nl-BE" sz="1400" dirty="0">
              <a:solidFill>
                <a:srgbClr val="3C3D3C"/>
              </a:solidFill>
              <a:ea typeface="Calibri"/>
            </a:endParaRPr>
          </a:p>
          <a:p>
            <a:pPr marL="696595" lvl="2" indent="-179070">
              <a:buFont typeface="Courier New" panose="05000000000000000000" pitchFamily="2" charset="2"/>
              <a:buChar char="o"/>
            </a:pPr>
            <a:r>
              <a:rPr lang="nl-BE" b="1" dirty="0">
                <a:solidFill>
                  <a:srgbClr val="FFC000"/>
                </a:solidFill>
              </a:rPr>
              <a:t>Het EKO wordt niet afgerond</a:t>
            </a:r>
            <a:r>
              <a:rPr lang="nl-BE" b="1" dirty="0">
                <a:solidFill>
                  <a:schemeClr val="tx1"/>
                </a:solidFill>
              </a:rPr>
              <a:t> </a:t>
            </a:r>
            <a:r>
              <a:rPr lang="nl-BE" dirty="0">
                <a:solidFill>
                  <a:schemeClr val="tx1"/>
                </a:solidFill>
              </a:rPr>
              <a:t>omdat er </a:t>
            </a:r>
            <a:r>
              <a:rPr lang="nl-BE" u="sng" dirty="0">
                <a:solidFill>
                  <a:schemeClr val="tx1"/>
                </a:solidFill>
              </a:rPr>
              <a:t>onvoldoende garanties </a:t>
            </a:r>
            <a:r>
              <a:rPr lang="nl-BE" dirty="0">
                <a:solidFill>
                  <a:schemeClr val="tx1"/>
                </a:solidFill>
              </a:rPr>
              <a:t>zijn voor de realisatie van alle erkenningsvoorwaarden. Het LSC ontvangt een verslag dat bestaat uit </a:t>
            </a:r>
            <a:endParaRPr lang="nl-BE" dirty="0">
              <a:solidFill>
                <a:schemeClr val="tx1"/>
              </a:solidFill>
              <a:ea typeface="Calibri"/>
            </a:endParaRPr>
          </a:p>
          <a:p>
            <a:pPr marL="1002030" lvl="4" indent="-285750">
              <a:spcBef>
                <a:spcPts val="600"/>
              </a:spcBef>
              <a:buFont typeface="Wingdings,Sans-Serif" panose="05000000000000000000" pitchFamily="2" charset="2"/>
              <a:buChar char="Ø"/>
            </a:pPr>
            <a:r>
              <a:rPr lang="nl-BE" sz="1600" dirty="0">
                <a:solidFill>
                  <a:srgbClr val="3C3D3C"/>
                </a:solidFill>
                <a:ea typeface="Calibri"/>
              </a:rPr>
              <a:t>de deelverslagen op basis van de ontwikkelingsschalen</a:t>
            </a:r>
            <a:endParaRPr lang="en-US" sz="1600" dirty="0">
              <a:solidFill>
                <a:srgbClr val="3C3D3C"/>
              </a:solidFill>
              <a:ea typeface="Calibri"/>
            </a:endParaRPr>
          </a:p>
          <a:p>
            <a:pPr marL="1002030" lvl="4" indent="-285750">
              <a:spcBef>
                <a:spcPts val="600"/>
              </a:spcBef>
              <a:buFont typeface="Wingdings,Sans-Serif" panose="05000000000000000000" pitchFamily="2" charset="2"/>
              <a:buChar char="Ø"/>
            </a:pPr>
            <a:r>
              <a:rPr lang="nl-BE" sz="1600" dirty="0">
                <a:solidFill>
                  <a:srgbClr val="3C3D3C"/>
                </a:solidFill>
                <a:ea typeface="Calibri"/>
              </a:rPr>
              <a:t>de lijst erkenningsvoorwaarden voorzien van een beknopte toelichting bij de inbreuken tegen de erkenningsvoorwaarden.</a:t>
            </a:r>
            <a:endParaRPr lang="en-US" sz="1600" dirty="0">
              <a:solidFill>
                <a:srgbClr val="3C3D3C"/>
              </a:solidFill>
              <a:ea typeface="Calibri"/>
            </a:endParaRPr>
          </a:p>
          <a:p>
            <a:pPr marL="696595" lvl="2" indent="-179070">
              <a:buFont typeface="Courier New" panose="05000000000000000000" pitchFamily="2" charset="2"/>
              <a:buChar char="o"/>
            </a:pPr>
            <a:r>
              <a:rPr lang="nl-BE" dirty="0">
                <a:solidFill>
                  <a:schemeClr val="tx1"/>
                </a:solidFill>
              </a:rPr>
              <a:t>Het EKO wordt afgerond met een tweede 'contact' waarbij de eerder vastgestelde tekorten voorwerp zijn van onderzoek</a:t>
            </a:r>
            <a:endParaRPr lang="nl-BE" dirty="0">
              <a:solidFill>
                <a:schemeClr val="tx1"/>
              </a:solidFill>
              <a:ea typeface="Calibri"/>
            </a:endParaRPr>
          </a:p>
          <a:p>
            <a:pPr marL="517525" lvl="2" indent="0">
              <a:buFont typeface="Wingdings" panose="05000000000000000000" pitchFamily="2" charset="2"/>
              <a:buNone/>
            </a:pPr>
            <a:endParaRPr lang="nl-BE" dirty="0">
              <a:ea typeface="Calibri"/>
            </a:endParaRPr>
          </a:p>
          <a:p>
            <a:pPr marL="299720" lvl="1" indent="0">
              <a:buFont typeface="Arial" panose="020B0604020202020204" pitchFamily="34" charset="0"/>
              <a:buNone/>
            </a:pPr>
            <a:endParaRPr lang="nl-BE" sz="2400" dirty="0">
              <a:ea typeface="Calibri"/>
            </a:endParaRPr>
          </a:p>
          <a:p>
            <a:pPr marL="0" indent="0">
              <a:buNone/>
            </a:pPr>
            <a:endParaRPr lang="nl-BE" sz="2000" dirty="0">
              <a:highlight>
                <a:srgbClr val="FFFF00"/>
              </a:highlight>
              <a:ea typeface="Calibri"/>
            </a:endParaRPr>
          </a:p>
          <a:p>
            <a:pPr marL="179705" indent="-179705"/>
            <a:endParaRPr lang="nl-BE" sz="2000" dirty="0">
              <a:ea typeface="Calibri"/>
            </a:endParaRPr>
          </a:p>
          <a:p>
            <a:pPr marL="0" indent="0">
              <a:buNone/>
            </a:pPr>
            <a:endParaRPr lang="nl-BE" sz="2000" dirty="0">
              <a:ea typeface="Calibri"/>
            </a:endParaRPr>
          </a:p>
          <a:p>
            <a:pPr marL="179705" indent="-179705"/>
            <a:endParaRPr lang="nl-BE" sz="2000" dirty="0">
              <a:ea typeface="Calibri"/>
            </a:endParaRPr>
          </a:p>
          <a:p>
            <a:pPr marL="356870" lvl="1" indent="0">
              <a:buNone/>
            </a:pPr>
            <a:endParaRPr lang="nl-BE" sz="2000" dirty="0">
              <a:ea typeface="Calibri"/>
            </a:endParaRPr>
          </a:p>
        </p:txBody>
      </p:sp>
      <p:sp>
        <p:nvSpPr>
          <p:cNvPr id="4" name="Tijdelijke aanduiding voor dianummer 3"/>
          <p:cNvSpPr>
            <a:spLocks noGrp="1"/>
          </p:cNvSpPr>
          <p:nvPr>
            <p:ph type="sldNum" sz="quarter" idx="12"/>
          </p:nvPr>
        </p:nvSpPr>
        <p:spPr>
          <a:xfrm>
            <a:off x="251520" y="6371857"/>
            <a:ext cx="467544" cy="365125"/>
          </a:xfrm>
        </p:spPr>
        <p:txBody>
          <a:bodyPr anchor="ctr">
            <a:normAutofit/>
          </a:bodyPr>
          <a:lstStyle/>
          <a:p>
            <a:pPr>
              <a:spcAft>
                <a:spcPts val="600"/>
              </a:spcAft>
            </a:pPr>
            <a:fld id="{5EB71ABA-18BF-4481-A715-39E4E893E32E}" type="slidenum">
              <a:rPr lang="nl-NL" smtClean="0"/>
              <a:pPr>
                <a:spcAft>
                  <a:spcPts val="600"/>
                </a:spcAft>
              </a:pPr>
              <a:t>31</a:t>
            </a:fld>
            <a:endParaRPr lang="nl-NL"/>
          </a:p>
        </p:txBody>
      </p:sp>
      <p:sp>
        <p:nvSpPr>
          <p:cNvPr id="5" name="Tekstvak 4">
            <a:extLst>
              <a:ext uri="{FF2B5EF4-FFF2-40B4-BE49-F238E27FC236}">
                <a16:creationId xmlns:a16="http://schemas.microsoft.com/office/drawing/2014/main" id="{7FB25070-2C16-0958-F2E0-143D5BD689D2}"/>
              </a:ext>
            </a:extLst>
          </p:cNvPr>
          <p:cNvSpPr txBox="1"/>
          <p:nvPr/>
        </p:nvSpPr>
        <p:spPr>
          <a:xfrm>
            <a:off x="597856" y="1182947"/>
            <a:ext cx="8240581" cy="53706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spcAft>
                <a:spcPts val="600"/>
              </a:spcAft>
              <a:buFont typeface="Arial"/>
              <a:buChar char="•"/>
            </a:pPr>
            <a:endParaRPr lang="nl-NL" sz="2000">
              <a:solidFill>
                <a:schemeClr val="tx2"/>
              </a:solidFill>
              <a:latin typeface="+mn-lt"/>
              <a:cs typeface="+mn-cs"/>
            </a:endParaRPr>
          </a:p>
        </p:txBody>
      </p:sp>
    </p:spTree>
    <p:extLst>
      <p:ext uri="{BB962C8B-B14F-4D97-AF65-F5344CB8AC3E}">
        <p14:creationId xmlns:p14="http://schemas.microsoft.com/office/powerpoint/2010/main" val="1629791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0"/>
            <a:ext cx="8569070" cy="864096"/>
          </a:xfr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nl-BE"/>
              <a:t>Na het erkenningsonderzoek</a:t>
            </a:r>
            <a:endParaRPr lang="nl-NL"/>
          </a:p>
        </p:txBody>
      </p:sp>
      <p:sp>
        <p:nvSpPr>
          <p:cNvPr id="3" name="Tijdelijke aanduiding voor inhoud 2"/>
          <p:cNvSpPr>
            <a:spLocks noGrp="1"/>
          </p:cNvSpPr>
          <p:nvPr>
            <p:ph idx="1"/>
          </p:nvPr>
        </p:nvSpPr>
        <p:spPr>
          <a:xfrm>
            <a:off x="575012" y="1054597"/>
            <a:ext cx="8114563" cy="4898025"/>
          </a:xfrm>
        </p:spPr>
        <p:txBody>
          <a:bodyPr vert="horz" lIns="91440" tIns="45720" rIns="91440" bIns="45720" rtlCol="0" anchor="t">
            <a:normAutofit/>
          </a:bodyPr>
          <a:lstStyle/>
          <a:p>
            <a:pPr marL="179705" lvl="1" indent="0">
              <a:buNone/>
            </a:pPr>
            <a:endParaRPr lang="nl-BE" dirty="0"/>
          </a:p>
          <a:p>
            <a:pPr>
              <a:buFont typeface="Arial" panose="020B0604020202020204" pitchFamily="34" charset="0"/>
              <a:buChar char="•"/>
            </a:pPr>
            <a:r>
              <a:rPr lang="nl-BE" dirty="0"/>
              <a:t>Na de </a:t>
            </a:r>
            <a:r>
              <a:rPr lang="nl-BE" sz="2000" dirty="0"/>
              <a:t>afronding van alle erkenningsonderzoeken brengt de inspectie haar </a:t>
            </a:r>
            <a:r>
              <a:rPr lang="nl-BE" sz="2000" b="1" dirty="0"/>
              <a:t>adviezen </a:t>
            </a:r>
            <a:r>
              <a:rPr lang="nl-BE" sz="2000" dirty="0"/>
              <a:t>samen in een macrorapport dat ze begin volgend schooljaar oplevert aan de Vlaamse Regering</a:t>
            </a:r>
          </a:p>
          <a:p>
            <a:pPr marL="0" indent="0">
              <a:buNone/>
            </a:pPr>
            <a:endParaRPr lang="nl-BE" sz="2000" dirty="0"/>
          </a:p>
          <a:p>
            <a:pPr>
              <a:buFont typeface="Arial" panose="020B0604020202020204" pitchFamily="34" charset="0"/>
              <a:buChar char="•"/>
            </a:pPr>
            <a:r>
              <a:rPr lang="nl-BE" b="1" dirty="0"/>
              <a:t>Wat doet de inspectie niet?</a:t>
            </a:r>
            <a:r>
              <a:rPr lang="nl-NL" b="1" dirty="0"/>
              <a:t> </a:t>
            </a:r>
            <a:r>
              <a:rPr lang="nl-BE" dirty="0"/>
              <a:t>De inspectie beslist niet over de erkenning van de leersteuncentra, het is de Vlaamse Regering die beslist over definitieve erkenning uiterlijk op 30 november 2024</a:t>
            </a:r>
            <a:endParaRPr lang="nl-NL" dirty="0"/>
          </a:p>
          <a:p>
            <a:pPr marL="179705" lvl="1" indent="0">
              <a:buNone/>
            </a:pPr>
            <a:endParaRPr lang="nl-NL" dirty="0"/>
          </a:p>
          <a:p>
            <a:pPr marL="0" indent="0">
              <a:buNone/>
            </a:pPr>
            <a:endParaRPr lang="nl-BE" dirty="0"/>
          </a:p>
          <a:p>
            <a:pPr marL="716280" lvl="4" indent="0">
              <a:spcBef>
                <a:spcPts val="600"/>
              </a:spcBef>
              <a:buNone/>
            </a:pPr>
            <a:endParaRPr lang="nl-BE" sz="1400" dirty="0"/>
          </a:p>
          <a:p>
            <a:pPr marL="0" indent="0">
              <a:buNone/>
            </a:pPr>
            <a:endParaRPr lang="nl-BE" sz="2000" dirty="0">
              <a:highlight>
                <a:srgbClr val="FFFF00"/>
              </a:highlight>
            </a:endParaRPr>
          </a:p>
          <a:p>
            <a:pPr marL="179705" indent="-179705"/>
            <a:endParaRPr lang="nl-BE" sz="2000" dirty="0"/>
          </a:p>
          <a:p>
            <a:pPr marL="0" indent="0">
              <a:buNone/>
            </a:pPr>
            <a:endParaRPr lang="nl-BE" sz="2000" dirty="0"/>
          </a:p>
          <a:p>
            <a:pPr marL="179705" indent="-179705"/>
            <a:endParaRPr lang="nl-BE" sz="2000" dirty="0"/>
          </a:p>
          <a:p>
            <a:pPr marL="356870" lvl="1" indent="0">
              <a:buNone/>
            </a:pPr>
            <a:endParaRPr lang="nl-BE" sz="2000" dirty="0"/>
          </a:p>
        </p:txBody>
      </p:sp>
      <p:sp>
        <p:nvSpPr>
          <p:cNvPr id="4" name="Tijdelijke aanduiding voor dianummer 3"/>
          <p:cNvSpPr>
            <a:spLocks noGrp="1"/>
          </p:cNvSpPr>
          <p:nvPr>
            <p:ph type="sldNum" sz="quarter" idx="12"/>
          </p:nvPr>
        </p:nvSpPr>
        <p:spPr>
          <a:xfrm>
            <a:off x="251520" y="6371857"/>
            <a:ext cx="467544" cy="365125"/>
          </a:xfrm>
        </p:spPr>
        <p:txBody>
          <a:bodyPr anchor="ctr">
            <a:normAutofit/>
          </a:bodyPr>
          <a:lstStyle/>
          <a:p>
            <a:pPr>
              <a:spcAft>
                <a:spcPts val="600"/>
              </a:spcAft>
            </a:pPr>
            <a:fld id="{5EB71ABA-18BF-4481-A715-39E4E893E32E}" type="slidenum">
              <a:rPr lang="nl-NL" smtClean="0"/>
              <a:pPr>
                <a:spcAft>
                  <a:spcPts val="600"/>
                </a:spcAft>
              </a:pPr>
              <a:t>32</a:t>
            </a:fld>
            <a:endParaRPr lang="nl-NL"/>
          </a:p>
        </p:txBody>
      </p:sp>
      <p:sp>
        <p:nvSpPr>
          <p:cNvPr id="5" name="Tekstvak 4">
            <a:extLst>
              <a:ext uri="{FF2B5EF4-FFF2-40B4-BE49-F238E27FC236}">
                <a16:creationId xmlns:a16="http://schemas.microsoft.com/office/drawing/2014/main" id="{7FB25070-2C16-0958-F2E0-143D5BD689D2}"/>
              </a:ext>
            </a:extLst>
          </p:cNvPr>
          <p:cNvSpPr txBox="1"/>
          <p:nvPr/>
        </p:nvSpPr>
        <p:spPr>
          <a:xfrm>
            <a:off x="382196" y="981664"/>
            <a:ext cx="8240581" cy="53706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spcAft>
                <a:spcPts val="600"/>
              </a:spcAft>
              <a:buFont typeface="Arial"/>
              <a:buChar char="•"/>
            </a:pPr>
            <a:endParaRPr lang="nl-NL" sz="2000">
              <a:solidFill>
                <a:schemeClr val="tx2"/>
              </a:solidFill>
              <a:latin typeface="+mn-lt"/>
              <a:cs typeface="+mn-cs"/>
            </a:endParaRPr>
          </a:p>
        </p:txBody>
      </p:sp>
    </p:spTree>
    <p:extLst>
      <p:ext uri="{BB962C8B-B14F-4D97-AF65-F5344CB8AC3E}">
        <p14:creationId xmlns:p14="http://schemas.microsoft.com/office/powerpoint/2010/main" val="3486806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0"/>
            <a:ext cx="8569070" cy="864096"/>
          </a:xfr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nl-BE"/>
              <a:t>Na de erkenningsonderzoeken</a:t>
            </a:r>
            <a:endParaRPr lang="nl-NL"/>
          </a:p>
        </p:txBody>
      </p:sp>
      <p:sp>
        <p:nvSpPr>
          <p:cNvPr id="3" name="Tijdelijke aanduiding voor inhoud 2"/>
          <p:cNvSpPr>
            <a:spLocks noGrp="1"/>
          </p:cNvSpPr>
          <p:nvPr>
            <p:ph idx="1"/>
          </p:nvPr>
        </p:nvSpPr>
        <p:spPr>
          <a:xfrm>
            <a:off x="312627" y="957550"/>
            <a:ext cx="8376948" cy="5515169"/>
          </a:xfrm>
        </p:spPr>
        <p:txBody>
          <a:bodyPr vert="horz" lIns="91440" tIns="45720" rIns="91440" bIns="45720" rtlCol="0" anchor="t">
            <a:normAutofit/>
          </a:bodyPr>
          <a:lstStyle/>
          <a:p>
            <a:pPr marL="178435" lvl="1" indent="0">
              <a:spcBef>
                <a:spcPts val="600"/>
              </a:spcBef>
              <a:buNone/>
            </a:pPr>
            <a:r>
              <a:rPr lang="nl-BE" sz="2400" b="0" i="0" u="none" strike="noStrike" dirty="0">
                <a:solidFill>
                  <a:srgbClr val="3C3D3C"/>
                </a:solidFill>
                <a:effectLst/>
                <a:latin typeface="Calibri" panose="020F0502020204030204" pitchFamily="34" charset="0"/>
              </a:rPr>
              <a:t>Vóór 10/6</a:t>
            </a:r>
          </a:p>
          <a:p>
            <a:pPr marL="637585" lvl="2" indent="-285750">
              <a:spcBef>
                <a:spcPts val="600"/>
              </a:spcBef>
            </a:pPr>
            <a:r>
              <a:rPr lang="nl-BE" sz="2000" dirty="0">
                <a:solidFill>
                  <a:srgbClr val="3C3D3C"/>
                </a:solidFill>
                <a:latin typeface="Calibri" panose="020F0502020204030204" pitchFamily="34" charset="0"/>
              </a:rPr>
              <a:t>D</a:t>
            </a:r>
            <a:r>
              <a:rPr lang="nl-BE" sz="2000" b="0" i="0" u="none" strike="noStrike" dirty="0">
                <a:solidFill>
                  <a:srgbClr val="3C3D3C"/>
                </a:solidFill>
                <a:effectLst/>
                <a:latin typeface="Calibri" panose="020F0502020204030204" pitchFamily="34" charset="0"/>
              </a:rPr>
              <a:t>e erkenningsonderzoeken worden afgerond en alle centra krijgen een definitief verslag met een advies tot erkenning/niet-erkenning</a:t>
            </a:r>
            <a:endParaRPr lang="en-US" sz="2000" dirty="0">
              <a:solidFill>
                <a:srgbClr val="3C3D3C"/>
              </a:solidFill>
              <a:latin typeface="Calibri" panose="020F0502020204030204" pitchFamily="34" charset="0"/>
            </a:endParaRPr>
          </a:p>
          <a:p>
            <a:pPr marL="637585" lvl="2" indent="-285750">
              <a:spcBef>
                <a:spcPts val="600"/>
              </a:spcBef>
            </a:pPr>
            <a:r>
              <a:rPr lang="nl-BE" sz="2000" b="0" i="0" u="none" strike="noStrike" dirty="0">
                <a:solidFill>
                  <a:srgbClr val="3C3D3C"/>
                </a:solidFill>
                <a:effectLst/>
                <a:latin typeface="Calibri" panose="020F0502020204030204" pitchFamily="34" charset="0"/>
              </a:rPr>
              <a:t>De onderwijsinspectie bezorgt alle adviezen aan minister (Vlaamse Regering)</a:t>
            </a:r>
            <a:endParaRPr lang="en-US" sz="2000" b="0" i="0" dirty="0">
              <a:solidFill>
                <a:srgbClr val="3C3D3C"/>
              </a:solidFill>
              <a:effectLst/>
              <a:latin typeface="Calibri" panose="020F0502020204030204" pitchFamily="34" charset="0"/>
            </a:endParaRPr>
          </a:p>
          <a:p>
            <a:pPr marL="178435" lvl="1" indent="0">
              <a:spcBef>
                <a:spcPts val="600"/>
              </a:spcBef>
              <a:buNone/>
            </a:pPr>
            <a:endParaRPr lang="en-US" sz="2000" dirty="0">
              <a:solidFill>
                <a:srgbClr val="3C3D3C"/>
              </a:solidFill>
              <a:latin typeface="Calibri" panose="020F0502020204030204" pitchFamily="34" charset="0"/>
            </a:endParaRPr>
          </a:p>
          <a:p>
            <a:pPr marL="178435" lvl="1" indent="0">
              <a:spcBef>
                <a:spcPts val="600"/>
              </a:spcBef>
              <a:buNone/>
            </a:pPr>
            <a:r>
              <a:rPr lang="en-US" sz="2400" b="0" i="0" dirty="0">
                <a:solidFill>
                  <a:srgbClr val="3C3D3C"/>
                </a:solidFill>
                <a:effectLst/>
                <a:latin typeface="Calibri" panose="020F0502020204030204" pitchFamily="34" charset="0"/>
              </a:rPr>
              <a:t>Begin </a:t>
            </a:r>
            <a:r>
              <a:rPr lang="en-US" sz="2400" b="0" i="0" dirty="0" err="1">
                <a:solidFill>
                  <a:srgbClr val="3C3D3C"/>
                </a:solidFill>
                <a:effectLst/>
                <a:latin typeface="Calibri" panose="020F0502020204030204" pitchFamily="34" charset="0"/>
              </a:rPr>
              <a:t>schooljaar</a:t>
            </a:r>
            <a:r>
              <a:rPr lang="en-US" sz="2400" b="0" i="0" dirty="0">
                <a:solidFill>
                  <a:srgbClr val="3C3D3C"/>
                </a:solidFill>
                <a:effectLst/>
                <a:latin typeface="Calibri" panose="020F0502020204030204" pitchFamily="34" charset="0"/>
              </a:rPr>
              <a:t> 2024-2025</a:t>
            </a:r>
          </a:p>
          <a:p>
            <a:pPr marL="637585" lvl="2" indent="-285750">
              <a:spcBef>
                <a:spcPts val="600"/>
              </a:spcBef>
            </a:pPr>
            <a:r>
              <a:rPr lang="en-US" sz="2000" dirty="0" err="1">
                <a:solidFill>
                  <a:srgbClr val="3C3D3C"/>
                </a:solidFill>
                <a:latin typeface="Calibri" panose="020F0502020204030204" pitchFamily="34" charset="0"/>
              </a:rPr>
              <a:t>M</a:t>
            </a:r>
            <a:r>
              <a:rPr lang="en-US" sz="2000" b="0" i="0" dirty="0" err="1">
                <a:solidFill>
                  <a:srgbClr val="3C3D3C"/>
                </a:solidFill>
                <a:effectLst/>
                <a:latin typeface="Calibri" panose="020F0502020204030204" pitchFamily="34" charset="0"/>
              </a:rPr>
              <a:t>acrorapport</a:t>
            </a:r>
            <a:r>
              <a:rPr lang="en-US" sz="2000" b="0" i="0" dirty="0">
                <a:solidFill>
                  <a:srgbClr val="3C3D3C"/>
                </a:solidFill>
                <a:effectLst/>
                <a:latin typeface="Calibri" panose="020F0502020204030204" pitchFamily="34" charset="0"/>
              </a:rPr>
              <a:t> met alle </a:t>
            </a:r>
            <a:r>
              <a:rPr lang="en-US" sz="2000" b="0" i="0" dirty="0" err="1">
                <a:solidFill>
                  <a:srgbClr val="3C3D3C"/>
                </a:solidFill>
                <a:effectLst/>
                <a:latin typeface="Calibri" panose="020F0502020204030204" pitchFamily="34" charset="0"/>
              </a:rPr>
              <a:t>adviezen</a:t>
            </a:r>
            <a:r>
              <a:rPr lang="en-US" sz="2000" b="0" i="0" dirty="0">
                <a:solidFill>
                  <a:srgbClr val="3C3D3C"/>
                </a:solidFill>
                <a:effectLst/>
                <a:latin typeface="Calibri" panose="020F0502020204030204" pitchFamily="34" charset="0"/>
              </a:rPr>
              <a:t> </a:t>
            </a:r>
            <a:r>
              <a:rPr lang="en-US" sz="2000" b="0" i="0" dirty="0" err="1">
                <a:solidFill>
                  <a:srgbClr val="3C3D3C"/>
                </a:solidFill>
                <a:effectLst/>
                <a:latin typeface="Calibri" panose="020F0502020204030204" pitchFamily="34" charset="0"/>
              </a:rPr>
              <a:t>voor</a:t>
            </a:r>
            <a:r>
              <a:rPr lang="en-US" sz="2000" b="0" i="0" dirty="0">
                <a:solidFill>
                  <a:srgbClr val="3C3D3C"/>
                </a:solidFill>
                <a:effectLst/>
                <a:latin typeface="Calibri" panose="020F0502020204030204" pitchFamily="34" charset="0"/>
              </a:rPr>
              <a:t> de Vlaamse </a:t>
            </a:r>
            <a:r>
              <a:rPr lang="en-US" sz="2000" b="0" i="0" dirty="0" err="1">
                <a:solidFill>
                  <a:srgbClr val="3C3D3C"/>
                </a:solidFill>
                <a:effectLst/>
                <a:latin typeface="Calibri" panose="020F0502020204030204" pitchFamily="34" charset="0"/>
              </a:rPr>
              <a:t>Regering</a:t>
            </a:r>
            <a:r>
              <a:rPr lang="en-US" sz="2000" b="0" i="0" dirty="0">
                <a:solidFill>
                  <a:srgbClr val="3C3D3C"/>
                </a:solidFill>
                <a:effectLst/>
                <a:latin typeface="Calibri" panose="020F0502020204030204" pitchFamily="34" charset="0"/>
              </a:rPr>
              <a:t> </a:t>
            </a:r>
          </a:p>
          <a:p>
            <a:pPr marL="637585" lvl="2" indent="-285750">
              <a:spcBef>
                <a:spcPts val="600"/>
              </a:spcBef>
            </a:pPr>
            <a:r>
              <a:rPr lang="nl-NL" sz="2000" b="0" i="0" dirty="0">
                <a:solidFill>
                  <a:srgbClr val="333333"/>
                </a:solidFill>
                <a:effectLst/>
              </a:rPr>
              <a:t>De Vlaamse Regering beslist uiterlijk op 30 november 2024 over de erkenning</a:t>
            </a:r>
            <a:endParaRPr lang="en-US" sz="2000" b="0" i="0" dirty="0">
              <a:solidFill>
                <a:srgbClr val="3C3D3C"/>
              </a:solidFill>
              <a:effectLst/>
              <a:latin typeface="Calibri" panose="020F0502020204030204" pitchFamily="34" charset="0"/>
            </a:endParaRPr>
          </a:p>
          <a:p>
            <a:pPr marL="351835" lvl="2" indent="0">
              <a:spcBef>
                <a:spcPts val="600"/>
              </a:spcBef>
              <a:buNone/>
            </a:pPr>
            <a:endParaRPr lang="en-US" sz="2000" b="0" i="0" dirty="0">
              <a:solidFill>
                <a:srgbClr val="3C3D3C"/>
              </a:solidFill>
              <a:effectLst/>
              <a:latin typeface="Calibri" panose="020F0502020204030204" pitchFamily="34" charset="0"/>
            </a:endParaRPr>
          </a:p>
          <a:p>
            <a:pPr marL="178435" lvl="1" indent="0">
              <a:spcBef>
                <a:spcPts val="600"/>
              </a:spcBef>
              <a:buNone/>
            </a:pPr>
            <a:r>
              <a:rPr lang="en-US" sz="2400" dirty="0">
                <a:solidFill>
                  <a:srgbClr val="3C3D3C"/>
                </a:solidFill>
                <a:latin typeface="Calibri" panose="020F0502020204030204" pitchFamily="34" charset="0"/>
              </a:rPr>
              <a:t>Eind 2024 of begin 2025</a:t>
            </a:r>
          </a:p>
          <a:p>
            <a:pPr marL="637585" lvl="2" indent="-285750">
              <a:spcBef>
                <a:spcPts val="600"/>
              </a:spcBef>
            </a:pPr>
            <a:r>
              <a:rPr lang="en-US" sz="2000" dirty="0" err="1">
                <a:solidFill>
                  <a:srgbClr val="3C3D3C"/>
                </a:solidFill>
                <a:latin typeface="Calibri" panose="020F0502020204030204" pitchFamily="34" charset="0"/>
              </a:rPr>
              <a:t>Infosessie</a:t>
            </a:r>
            <a:r>
              <a:rPr lang="en-US" sz="2000" dirty="0">
                <a:solidFill>
                  <a:srgbClr val="3C3D3C"/>
                </a:solidFill>
                <a:latin typeface="Calibri" panose="020F0502020204030204" pitchFamily="34" charset="0"/>
              </a:rPr>
              <a:t> over het </a:t>
            </a:r>
            <a:r>
              <a:rPr lang="en-US" sz="2000" dirty="0" err="1">
                <a:solidFill>
                  <a:srgbClr val="3C3D3C"/>
                </a:solidFill>
                <a:latin typeface="Calibri" panose="020F0502020204030204" pitchFamily="34" charset="0"/>
              </a:rPr>
              <a:t>macrorapport</a:t>
            </a:r>
            <a:r>
              <a:rPr lang="en-US" sz="2000" dirty="0">
                <a:solidFill>
                  <a:srgbClr val="3C3D3C"/>
                </a:solidFill>
                <a:latin typeface="Calibri" panose="020F0502020204030204" pitchFamily="34" charset="0"/>
              </a:rPr>
              <a:t> en de </a:t>
            </a:r>
            <a:r>
              <a:rPr lang="en-US" sz="2000" dirty="0" err="1">
                <a:solidFill>
                  <a:srgbClr val="3C3D3C"/>
                </a:solidFill>
                <a:latin typeface="Calibri" panose="020F0502020204030204" pitchFamily="34" charset="0"/>
              </a:rPr>
              <a:t>inhoudelijke</a:t>
            </a:r>
            <a:r>
              <a:rPr lang="en-US" sz="2000" dirty="0">
                <a:solidFill>
                  <a:srgbClr val="3C3D3C"/>
                </a:solidFill>
                <a:latin typeface="Calibri" panose="020F0502020204030204" pitchFamily="34" charset="0"/>
              </a:rPr>
              <a:t> </a:t>
            </a:r>
            <a:r>
              <a:rPr lang="en-US" sz="2000" dirty="0" err="1">
                <a:solidFill>
                  <a:srgbClr val="3C3D3C"/>
                </a:solidFill>
                <a:latin typeface="Calibri" panose="020F0502020204030204" pitchFamily="34" charset="0"/>
              </a:rPr>
              <a:t>bevindingen</a:t>
            </a:r>
            <a:r>
              <a:rPr lang="en-US" sz="2000" dirty="0">
                <a:solidFill>
                  <a:srgbClr val="3C3D3C"/>
                </a:solidFill>
                <a:latin typeface="Calibri" panose="020F0502020204030204" pitchFamily="34" charset="0"/>
              </a:rPr>
              <a:t> van de </a:t>
            </a:r>
            <a:r>
              <a:rPr lang="en-US" sz="2000" dirty="0" err="1">
                <a:solidFill>
                  <a:srgbClr val="3C3D3C"/>
                </a:solidFill>
                <a:latin typeface="Calibri" panose="020F0502020204030204" pitchFamily="34" charset="0"/>
              </a:rPr>
              <a:t>erkenningsonderzoeken</a:t>
            </a:r>
            <a:endParaRPr lang="en-US" sz="2000" b="0" i="0" dirty="0">
              <a:solidFill>
                <a:srgbClr val="3C3D3C"/>
              </a:solidFill>
              <a:effectLst/>
              <a:latin typeface="Calibri" panose="020F0502020204030204" pitchFamily="34" charset="0"/>
            </a:endParaRPr>
          </a:p>
          <a:p>
            <a:pPr marL="299720" lvl="1" indent="0">
              <a:buNone/>
            </a:pPr>
            <a:endParaRPr lang="nl-BE" sz="2400" dirty="0"/>
          </a:p>
          <a:p>
            <a:pPr marL="0" indent="0">
              <a:buNone/>
            </a:pPr>
            <a:endParaRPr lang="nl-BE" sz="2000" dirty="0">
              <a:highlight>
                <a:srgbClr val="FFFF00"/>
              </a:highlight>
            </a:endParaRPr>
          </a:p>
          <a:p>
            <a:pPr marL="179705" indent="-179705"/>
            <a:endParaRPr lang="nl-BE" sz="2000" dirty="0"/>
          </a:p>
          <a:p>
            <a:pPr marL="0" indent="0">
              <a:buNone/>
            </a:pPr>
            <a:endParaRPr lang="nl-BE" sz="2000" dirty="0"/>
          </a:p>
          <a:p>
            <a:pPr marL="179705" indent="-179705"/>
            <a:endParaRPr lang="nl-BE" sz="2000" dirty="0"/>
          </a:p>
          <a:p>
            <a:pPr marL="356870" lvl="1" indent="0">
              <a:buNone/>
            </a:pPr>
            <a:endParaRPr lang="nl-BE" sz="2000" dirty="0"/>
          </a:p>
        </p:txBody>
      </p:sp>
      <p:sp>
        <p:nvSpPr>
          <p:cNvPr id="4" name="Tijdelijke aanduiding voor dianummer 3"/>
          <p:cNvSpPr>
            <a:spLocks noGrp="1"/>
          </p:cNvSpPr>
          <p:nvPr>
            <p:ph type="sldNum" sz="quarter" idx="12"/>
          </p:nvPr>
        </p:nvSpPr>
        <p:spPr>
          <a:xfrm>
            <a:off x="251520" y="6371857"/>
            <a:ext cx="467544" cy="365125"/>
          </a:xfrm>
        </p:spPr>
        <p:txBody>
          <a:bodyPr anchor="ctr">
            <a:normAutofit/>
          </a:bodyPr>
          <a:lstStyle/>
          <a:p>
            <a:pPr>
              <a:spcAft>
                <a:spcPts val="600"/>
              </a:spcAft>
            </a:pPr>
            <a:fld id="{5EB71ABA-18BF-4481-A715-39E4E893E32E}" type="slidenum">
              <a:rPr lang="nl-NL" smtClean="0"/>
              <a:pPr>
                <a:spcAft>
                  <a:spcPts val="600"/>
                </a:spcAft>
              </a:pPr>
              <a:t>33</a:t>
            </a:fld>
            <a:endParaRPr lang="nl-NL"/>
          </a:p>
        </p:txBody>
      </p:sp>
      <p:sp>
        <p:nvSpPr>
          <p:cNvPr id="5" name="Tekstvak 4">
            <a:extLst>
              <a:ext uri="{FF2B5EF4-FFF2-40B4-BE49-F238E27FC236}">
                <a16:creationId xmlns:a16="http://schemas.microsoft.com/office/drawing/2014/main" id="{7FB25070-2C16-0958-F2E0-143D5BD689D2}"/>
              </a:ext>
            </a:extLst>
          </p:cNvPr>
          <p:cNvSpPr txBox="1"/>
          <p:nvPr/>
        </p:nvSpPr>
        <p:spPr>
          <a:xfrm>
            <a:off x="597856" y="1182947"/>
            <a:ext cx="8240581" cy="53706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spcAft>
                <a:spcPts val="600"/>
              </a:spcAft>
              <a:buFont typeface="Arial"/>
              <a:buChar char="•"/>
            </a:pPr>
            <a:endParaRPr lang="nl-NL" sz="2000">
              <a:solidFill>
                <a:schemeClr val="tx2"/>
              </a:solidFill>
              <a:latin typeface="+mn-lt"/>
              <a:cs typeface="+mn-cs"/>
            </a:endParaRPr>
          </a:p>
        </p:txBody>
      </p:sp>
    </p:spTree>
    <p:extLst>
      <p:ext uri="{BB962C8B-B14F-4D97-AF65-F5344CB8AC3E}">
        <p14:creationId xmlns:p14="http://schemas.microsoft.com/office/powerpoint/2010/main" val="3227023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0"/>
            <a:ext cx="8569070" cy="864096"/>
          </a:xfr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nl-BE"/>
              <a:t>Hoe voorbereiden OP …</a:t>
            </a:r>
            <a:endParaRPr lang="nl-NL"/>
          </a:p>
        </p:txBody>
      </p:sp>
      <p:sp>
        <p:nvSpPr>
          <p:cNvPr id="3" name="Tijdelijke aanduiding voor inhoud 2"/>
          <p:cNvSpPr>
            <a:spLocks noGrp="1"/>
          </p:cNvSpPr>
          <p:nvPr>
            <p:ph idx="1"/>
          </p:nvPr>
        </p:nvSpPr>
        <p:spPr>
          <a:xfrm>
            <a:off x="312627" y="957550"/>
            <a:ext cx="8376948" cy="5515169"/>
          </a:xfrm>
        </p:spPr>
        <p:txBody>
          <a:bodyPr vert="horz" lIns="91440" tIns="45720" rIns="91440" bIns="45720" rtlCol="0" anchor="t">
            <a:normAutofit/>
          </a:bodyPr>
          <a:lstStyle/>
          <a:p>
            <a:pPr marL="642620" lvl="1" indent="-342900"/>
            <a:r>
              <a:rPr lang="nl-BE" sz="2400" dirty="0"/>
              <a:t>start van het erkenningsonderzoek</a:t>
            </a:r>
          </a:p>
          <a:p>
            <a:pPr marL="642620" lvl="1" indent="-342900"/>
            <a:r>
              <a:rPr lang="nl-BE" sz="2400" dirty="0"/>
              <a:t>online bevraging ouders en leraren</a:t>
            </a:r>
          </a:p>
          <a:p>
            <a:pPr marL="642620" lvl="1" indent="-342900"/>
            <a:r>
              <a:rPr lang="nl-BE" sz="2400" dirty="0"/>
              <a:t>online gesprekken ouders en leraren</a:t>
            </a:r>
          </a:p>
          <a:p>
            <a:pPr marL="642620" lvl="1" indent="-342900"/>
            <a:r>
              <a:rPr lang="nl-BE" sz="2400" dirty="0"/>
              <a:t>casusanalyse</a:t>
            </a:r>
          </a:p>
          <a:p>
            <a:pPr marL="642620" lvl="1" indent="-342900"/>
            <a:r>
              <a:rPr lang="nl-BE" sz="2400" dirty="0"/>
              <a:t>te bezorgen informatie</a:t>
            </a:r>
            <a:endParaRPr lang="nl-BE" sz="2200" dirty="0"/>
          </a:p>
          <a:p>
            <a:pPr marL="642620" lvl="1" indent="-342900"/>
            <a:r>
              <a:rPr lang="nl-BE" sz="2400" dirty="0"/>
              <a:t>extra info (referentiekader …)</a:t>
            </a:r>
          </a:p>
          <a:p>
            <a:pPr marL="642620" lvl="1" indent="-342900">
              <a:buFontTx/>
              <a:buChar char="-"/>
            </a:pPr>
            <a:endParaRPr lang="nl-BE" sz="2400" dirty="0"/>
          </a:p>
          <a:p>
            <a:pPr marL="642620" lvl="1" indent="-342900">
              <a:buFontTx/>
              <a:buChar char="-"/>
            </a:pPr>
            <a:endParaRPr lang="nl-BE" sz="2400" dirty="0"/>
          </a:p>
          <a:p>
            <a:pPr marL="0" indent="0">
              <a:buNone/>
            </a:pPr>
            <a:endParaRPr lang="nl-BE" sz="2000" dirty="0">
              <a:highlight>
                <a:srgbClr val="FFFF00"/>
              </a:highlight>
            </a:endParaRPr>
          </a:p>
          <a:p>
            <a:pPr marL="179705" indent="-179705"/>
            <a:endParaRPr lang="nl-BE" sz="2000" dirty="0"/>
          </a:p>
          <a:p>
            <a:pPr marL="0" indent="0">
              <a:buNone/>
            </a:pPr>
            <a:endParaRPr lang="nl-BE" sz="2000" dirty="0"/>
          </a:p>
          <a:p>
            <a:pPr marL="179705" indent="-179705"/>
            <a:endParaRPr lang="nl-BE" sz="2000" dirty="0"/>
          </a:p>
          <a:p>
            <a:pPr marL="356870" lvl="1" indent="0">
              <a:buNone/>
            </a:pPr>
            <a:endParaRPr lang="nl-BE" sz="2000" dirty="0"/>
          </a:p>
        </p:txBody>
      </p:sp>
      <p:sp>
        <p:nvSpPr>
          <p:cNvPr id="4" name="Tijdelijke aanduiding voor dianummer 3"/>
          <p:cNvSpPr>
            <a:spLocks noGrp="1"/>
          </p:cNvSpPr>
          <p:nvPr>
            <p:ph type="sldNum" sz="quarter" idx="12"/>
          </p:nvPr>
        </p:nvSpPr>
        <p:spPr>
          <a:xfrm>
            <a:off x="251520" y="6371857"/>
            <a:ext cx="467544" cy="365125"/>
          </a:xfrm>
        </p:spPr>
        <p:txBody>
          <a:bodyPr anchor="ctr">
            <a:normAutofit/>
          </a:bodyPr>
          <a:lstStyle/>
          <a:p>
            <a:pPr>
              <a:spcAft>
                <a:spcPts val="600"/>
              </a:spcAft>
            </a:pPr>
            <a:fld id="{5EB71ABA-18BF-4481-A715-39E4E893E32E}" type="slidenum">
              <a:rPr lang="nl-NL" smtClean="0"/>
              <a:pPr>
                <a:spcAft>
                  <a:spcPts val="600"/>
                </a:spcAft>
              </a:pPr>
              <a:t>34</a:t>
            </a:fld>
            <a:endParaRPr lang="nl-NL"/>
          </a:p>
        </p:txBody>
      </p:sp>
      <p:sp>
        <p:nvSpPr>
          <p:cNvPr id="5" name="Tekstvak 4">
            <a:extLst>
              <a:ext uri="{FF2B5EF4-FFF2-40B4-BE49-F238E27FC236}">
                <a16:creationId xmlns:a16="http://schemas.microsoft.com/office/drawing/2014/main" id="{7FB25070-2C16-0958-F2E0-143D5BD689D2}"/>
              </a:ext>
            </a:extLst>
          </p:cNvPr>
          <p:cNvSpPr txBox="1"/>
          <p:nvPr/>
        </p:nvSpPr>
        <p:spPr>
          <a:xfrm>
            <a:off x="597856" y="1182947"/>
            <a:ext cx="8240581" cy="53706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spcAft>
                <a:spcPts val="600"/>
              </a:spcAft>
              <a:buFont typeface="Arial"/>
              <a:buChar char="•"/>
            </a:pPr>
            <a:endParaRPr lang="nl-NL" sz="2000">
              <a:solidFill>
                <a:schemeClr val="tx2"/>
              </a:solidFill>
              <a:latin typeface="+mn-lt"/>
              <a:cs typeface="+mn-cs"/>
            </a:endParaRPr>
          </a:p>
        </p:txBody>
      </p:sp>
      <p:pic>
        <p:nvPicPr>
          <p:cNvPr id="6" name="Afbeelding 5">
            <a:extLst>
              <a:ext uri="{FF2B5EF4-FFF2-40B4-BE49-F238E27FC236}">
                <a16:creationId xmlns:a16="http://schemas.microsoft.com/office/drawing/2014/main" id="{3390AF27-0D24-39A4-7149-EFE80779E282}"/>
              </a:ext>
            </a:extLst>
          </p:cNvPr>
          <p:cNvPicPr>
            <a:picLocks noChangeAspect="1"/>
          </p:cNvPicPr>
          <p:nvPr/>
        </p:nvPicPr>
        <p:blipFill>
          <a:blip r:embed="rId2"/>
          <a:stretch>
            <a:fillRect/>
          </a:stretch>
        </p:blipFill>
        <p:spPr>
          <a:xfrm>
            <a:off x="6454080" y="3632877"/>
            <a:ext cx="2438400" cy="2571750"/>
          </a:xfrm>
          <a:prstGeom prst="rect">
            <a:avLst/>
          </a:prstGeom>
        </p:spPr>
      </p:pic>
    </p:spTree>
    <p:extLst>
      <p:ext uri="{BB962C8B-B14F-4D97-AF65-F5344CB8AC3E}">
        <p14:creationId xmlns:p14="http://schemas.microsoft.com/office/powerpoint/2010/main" val="685625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13">
            <a:extLst>
              <a:ext uri="{FF2B5EF4-FFF2-40B4-BE49-F238E27FC236}">
                <a16:creationId xmlns:a16="http://schemas.microsoft.com/office/drawing/2014/main" id="{6F7BC4A4-BFDC-48D1-BA7F-13CF29026CC2}"/>
              </a:ext>
            </a:extLst>
          </p:cNvPr>
          <p:cNvCxnSpPr>
            <a:cxnSpLocks/>
          </p:cNvCxnSpPr>
          <p:nvPr/>
        </p:nvCxnSpPr>
        <p:spPr>
          <a:xfrm>
            <a:off x="4326517" y="3250936"/>
            <a:ext cx="22190" cy="2557778"/>
          </a:xfrm>
          <a:prstGeom prst="line">
            <a:avLst/>
          </a:prstGeom>
          <a:ln>
            <a:tailEnd type="oval" w="lg" len="lg"/>
          </a:ln>
        </p:spPr>
        <p:style>
          <a:lnRef idx="2">
            <a:schemeClr val="accent3"/>
          </a:lnRef>
          <a:fillRef idx="0">
            <a:schemeClr val="accent3"/>
          </a:fillRef>
          <a:effectRef idx="1">
            <a:schemeClr val="accent3"/>
          </a:effectRef>
          <a:fontRef idx="minor">
            <a:schemeClr val="tx1"/>
          </a:fontRef>
        </p:style>
      </p:cxnSp>
      <p:sp>
        <p:nvSpPr>
          <p:cNvPr id="2" name="Tijdelijke aanduiding voor dianummer 1">
            <a:extLst>
              <a:ext uri="{FF2B5EF4-FFF2-40B4-BE49-F238E27FC236}">
                <a16:creationId xmlns:a16="http://schemas.microsoft.com/office/drawing/2014/main" id="{55C109BD-EA27-4FEC-8D42-7CFA6D6AAEDB}"/>
              </a:ext>
            </a:extLst>
          </p:cNvPr>
          <p:cNvSpPr>
            <a:spLocks noGrp="1"/>
          </p:cNvSpPr>
          <p:nvPr>
            <p:ph type="sldNum" sz="quarter" idx="12"/>
          </p:nvPr>
        </p:nvSpPr>
        <p:spPr/>
        <p:txBody>
          <a:bodyPr/>
          <a:lstStyle/>
          <a:p>
            <a:fld id="{5EB71ABA-18BF-4481-A715-39E4E893E32E}" type="slidenum">
              <a:rPr lang="nl-NL" smtClean="0"/>
              <a:pPr/>
              <a:t>35</a:t>
            </a:fld>
            <a:endParaRPr lang="nl-NL"/>
          </a:p>
        </p:txBody>
      </p:sp>
      <p:sp>
        <p:nvSpPr>
          <p:cNvPr id="35" name="Oval 10">
            <a:extLst>
              <a:ext uri="{FF2B5EF4-FFF2-40B4-BE49-F238E27FC236}">
                <a16:creationId xmlns:a16="http://schemas.microsoft.com/office/drawing/2014/main" id="{C3B606D3-E150-4C8E-8F6C-84DC954831F9}"/>
              </a:ext>
            </a:extLst>
          </p:cNvPr>
          <p:cNvSpPr/>
          <p:nvPr/>
        </p:nvSpPr>
        <p:spPr>
          <a:xfrm>
            <a:off x="545124" y="2229326"/>
            <a:ext cx="2725265" cy="1756154"/>
          </a:xfrm>
          <a:prstGeom prst="ellipse">
            <a:avLst/>
          </a:prstGeom>
          <a:solidFill>
            <a:srgbClr val="00B0F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LSC </a:t>
            </a:r>
            <a:r>
              <a:rPr lang="en-US" dirty="0" err="1">
                <a:solidFill>
                  <a:schemeClr val="tx1"/>
                </a:solidFill>
              </a:rPr>
              <a:t>ontvangt</a:t>
            </a:r>
            <a:r>
              <a:rPr lang="en-US" dirty="0">
                <a:solidFill>
                  <a:schemeClr val="tx1"/>
                </a:solidFill>
              </a:rPr>
              <a:t> van de </a:t>
            </a:r>
            <a:r>
              <a:rPr lang="en-US" dirty="0" err="1">
                <a:solidFill>
                  <a:schemeClr val="tx1"/>
                </a:solidFill>
              </a:rPr>
              <a:t>inspectie</a:t>
            </a:r>
            <a:r>
              <a:rPr lang="en-US" dirty="0">
                <a:solidFill>
                  <a:schemeClr val="tx1"/>
                </a:solidFill>
              </a:rPr>
              <a:t> twee </a:t>
            </a:r>
            <a:r>
              <a:rPr lang="en-US" dirty="0" err="1">
                <a:solidFill>
                  <a:schemeClr val="tx1"/>
                </a:solidFill>
              </a:rPr>
              <a:t>standaardmails</a:t>
            </a:r>
            <a:r>
              <a:rPr lang="en-US" dirty="0">
                <a:solidFill>
                  <a:schemeClr val="tx1"/>
                </a:solidFill>
              </a:rPr>
              <a:t> </a:t>
            </a:r>
          </a:p>
          <a:p>
            <a:pPr algn="ctr"/>
            <a:r>
              <a:rPr lang="en-US" dirty="0">
                <a:solidFill>
                  <a:schemeClr val="tx1"/>
                </a:solidFill>
              </a:rPr>
              <a:t>met </a:t>
            </a:r>
            <a:r>
              <a:rPr lang="en-US" dirty="0" err="1">
                <a:solidFill>
                  <a:schemeClr val="tx1"/>
                </a:solidFill>
              </a:rPr>
              <a:t>linken</a:t>
            </a:r>
            <a:r>
              <a:rPr lang="en-US" dirty="0">
                <a:solidFill>
                  <a:schemeClr val="tx1"/>
                </a:solidFill>
              </a:rPr>
              <a:t> </a:t>
            </a:r>
            <a:r>
              <a:rPr lang="en-US" dirty="0" err="1">
                <a:solidFill>
                  <a:schemeClr val="tx1"/>
                </a:solidFill>
              </a:rPr>
              <a:t>voor</a:t>
            </a:r>
            <a:r>
              <a:rPr lang="en-US" dirty="0">
                <a:solidFill>
                  <a:schemeClr val="tx1"/>
                </a:solidFill>
              </a:rPr>
              <a:t> de </a:t>
            </a:r>
            <a:r>
              <a:rPr lang="en-US" dirty="0" err="1">
                <a:solidFill>
                  <a:schemeClr val="tx1"/>
                </a:solidFill>
              </a:rPr>
              <a:t>bevraging</a:t>
            </a:r>
            <a:endParaRPr lang="en-US" dirty="0">
              <a:solidFill>
                <a:schemeClr val="tx1"/>
              </a:solidFill>
              <a:ea typeface="Calibri"/>
            </a:endParaRPr>
          </a:p>
        </p:txBody>
      </p:sp>
      <p:cxnSp>
        <p:nvCxnSpPr>
          <p:cNvPr id="36" name="Straight Connector 11">
            <a:extLst>
              <a:ext uri="{FF2B5EF4-FFF2-40B4-BE49-F238E27FC236}">
                <a16:creationId xmlns:a16="http://schemas.microsoft.com/office/drawing/2014/main" id="{2DB256A4-C14E-4ECD-BBCF-29D3F4248B72}"/>
              </a:ext>
            </a:extLst>
          </p:cNvPr>
          <p:cNvCxnSpPr>
            <a:cxnSpLocks/>
          </p:cNvCxnSpPr>
          <p:nvPr/>
        </p:nvCxnSpPr>
        <p:spPr>
          <a:xfrm>
            <a:off x="1984290" y="3920925"/>
            <a:ext cx="0" cy="1887789"/>
          </a:xfrm>
          <a:prstGeom prst="line">
            <a:avLst/>
          </a:prstGeom>
          <a:ln>
            <a:tailEnd type="oval" w="lg" len="lg"/>
          </a:ln>
        </p:spPr>
        <p:style>
          <a:lnRef idx="2">
            <a:schemeClr val="accent3"/>
          </a:lnRef>
          <a:fillRef idx="0">
            <a:schemeClr val="accent3"/>
          </a:fillRef>
          <a:effectRef idx="1">
            <a:schemeClr val="accent3"/>
          </a:effectRef>
          <a:fontRef idx="minor">
            <a:schemeClr val="tx1"/>
          </a:fontRef>
        </p:style>
      </p:cxnSp>
      <p:cxnSp>
        <p:nvCxnSpPr>
          <p:cNvPr id="39" name="Straight Connector 16">
            <a:extLst>
              <a:ext uri="{FF2B5EF4-FFF2-40B4-BE49-F238E27FC236}">
                <a16:creationId xmlns:a16="http://schemas.microsoft.com/office/drawing/2014/main" id="{53F09425-9ECE-46B5-9539-46C7F3E332FA}"/>
              </a:ext>
            </a:extLst>
          </p:cNvPr>
          <p:cNvCxnSpPr>
            <a:cxnSpLocks/>
          </p:cNvCxnSpPr>
          <p:nvPr/>
        </p:nvCxnSpPr>
        <p:spPr>
          <a:xfrm>
            <a:off x="7434423" y="2615466"/>
            <a:ext cx="0" cy="3168732"/>
          </a:xfrm>
          <a:prstGeom prst="line">
            <a:avLst/>
          </a:prstGeom>
          <a:ln>
            <a:tailEnd type="oval" w="lg" len="lg"/>
          </a:ln>
        </p:spPr>
        <p:style>
          <a:lnRef idx="2">
            <a:schemeClr val="accent3"/>
          </a:lnRef>
          <a:fillRef idx="0">
            <a:schemeClr val="accent3"/>
          </a:fillRef>
          <a:effectRef idx="1">
            <a:schemeClr val="accent3"/>
          </a:effectRef>
          <a:fontRef idx="minor">
            <a:schemeClr val="tx1"/>
          </a:fontRef>
        </p:style>
      </p:cxnSp>
      <p:sp>
        <p:nvSpPr>
          <p:cNvPr id="42" name="TextBox 41">
            <a:extLst>
              <a:ext uri="{FF2B5EF4-FFF2-40B4-BE49-F238E27FC236}">
                <a16:creationId xmlns:a16="http://schemas.microsoft.com/office/drawing/2014/main" id="{1804E797-85CB-44E5-9702-D15ED7B2BDCA}"/>
              </a:ext>
            </a:extLst>
          </p:cNvPr>
          <p:cNvSpPr txBox="1"/>
          <p:nvPr/>
        </p:nvSpPr>
        <p:spPr>
          <a:xfrm>
            <a:off x="1346004" y="4320763"/>
            <a:ext cx="107975" cy="369332"/>
          </a:xfrm>
          <a:prstGeom prst="rect">
            <a:avLst/>
          </a:prstGeom>
          <a:solidFill>
            <a:schemeClr val="bg1"/>
          </a:solidFill>
        </p:spPr>
        <p:txBody>
          <a:bodyPr wrap="square" rtlCol="0">
            <a:spAutoFit/>
          </a:bodyPr>
          <a:lstStyle/>
          <a:p>
            <a:pPr algn="ctr"/>
            <a:endParaRPr lang="ko-KR" altLang="en-US" b="1">
              <a:solidFill>
                <a:schemeClr val="tx1">
                  <a:lumMod val="75000"/>
                  <a:lumOff val="25000"/>
                </a:schemeClr>
              </a:solidFill>
              <a:latin typeface="+mn-lt"/>
              <a:cs typeface="Arial" pitchFamily="34" charset="0"/>
            </a:endParaRPr>
          </a:p>
        </p:txBody>
      </p:sp>
      <p:sp>
        <p:nvSpPr>
          <p:cNvPr id="43" name="Oval 10">
            <a:extLst>
              <a:ext uri="{FF2B5EF4-FFF2-40B4-BE49-F238E27FC236}">
                <a16:creationId xmlns:a16="http://schemas.microsoft.com/office/drawing/2014/main" id="{E3C15DB5-1B42-4E35-A123-CEA1AF8CCC18}"/>
              </a:ext>
            </a:extLst>
          </p:cNvPr>
          <p:cNvSpPr/>
          <p:nvPr/>
        </p:nvSpPr>
        <p:spPr>
          <a:xfrm rot="27518">
            <a:off x="3144184" y="1060357"/>
            <a:ext cx="2774949" cy="2189773"/>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De </a:t>
            </a:r>
            <a:r>
              <a:rPr lang="en-US" dirty="0" err="1">
                <a:solidFill>
                  <a:schemeClr val="tx1"/>
                </a:solidFill>
              </a:rPr>
              <a:t>ondersteuners</a:t>
            </a:r>
            <a:r>
              <a:rPr lang="en-US" dirty="0">
                <a:solidFill>
                  <a:schemeClr val="tx1"/>
                </a:solidFill>
              </a:rPr>
              <a:t> of het LSC </a:t>
            </a:r>
            <a:r>
              <a:rPr lang="en-US" dirty="0" err="1">
                <a:solidFill>
                  <a:schemeClr val="tx1"/>
                </a:solidFill>
              </a:rPr>
              <a:t>bezorgen</a:t>
            </a:r>
            <a:r>
              <a:rPr lang="en-US" dirty="0">
                <a:solidFill>
                  <a:schemeClr val="tx1"/>
                </a:solidFill>
              </a:rPr>
              <a:t> </a:t>
            </a:r>
            <a:r>
              <a:rPr lang="en-US" dirty="0" err="1">
                <a:solidFill>
                  <a:schemeClr val="tx1"/>
                </a:solidFill>
              </a:rPr>
              <a:t>linken</a:t>
            </a:r>
            <a:r>
              <a:rPr lang="en-US" dirty="0">
                <a:solidFill>
                  <a:schemeClr val="tx1"/>
                </a:solidFill>
              </a:rPr>
              <a:t> </a:t>
            </a:r>
            <a:r>
              <a:rPr lang="en-US" dirty="0" err="1">
                <a:solidFill>
                  <a:schemeClr val="tx1"/>
                </a:solidFill>
              </a:rPr>
              <a:t>aan</a:t>
            </a:r>
            <a:r>
              <a:rPr lang="en-US" dirty="0">
                <a:solidFill>
                  <a:schemeClr val="tx1"/>
                </a:solidFill>
              </a:rPr>
              <a:t> </a:t>
            </a:r>
            <a:r>
              <a:rPr lang="en-US" dirty="0" err="1">
                <a:solidFill>
                  <a:schemeClr val="tx1"/>
                </a:solidFill>
              </a:rPr>
              <a:t>ouders</a:t>
            </a:r>
            <a:r>
              <a:rPr lang="en-US" dirty="0">
                <a:solidFill>
                  <a:schemeClr val="tx1"/>
                </a:solidFill>
              </a:rPr>
              <a:t> en </a:t>
            </a:r>
            <a:r>
              <a:rPr lang="en-US" dirty="0" err="1">
                <a:solidFill>
                  <a:schemeClr val="tx1"/>
                </a:solidFill>
              </a:rPr>
              <a:t>betrokken</a:t>
            </a:r>
            <a:r>
              <a:rPr lang="en-US" dirty="0">
                <a:solidFill>
                  <a:schemeClr val="tx1"/>
                </a:solidFill>
              </a:rPr>
              <a:t> </a:t>
            </a:r>
            <a:r>
              <a:rPr lang="en-US" dirty="0" err="1">
                <a:solidFill>
                  <a:schemeClr val="tx1"/>
                </a:solidFill>
              </a:rPr>
              <a:t>leraren</a:t>
            </a:r>
            <a:endParaRPr lang="en-US" dirty="0">
              <a:solidFill>
                <a:schemeClr val="tx1"/>
              </a:solidFill>
            </a:endParaRPr>
          </a:p>
        </p:txBody>
      </p:sp>
      <p:sp>
        <p:nvSpPr>
          <p:cNvPr id="48" name="TextBox 41">
            <a:extLst>
              <a:ext uri="{FF2B5EF4-FFF2-40B4-BE49-F238E27FC236}">
                <a16:creationId xmlns:a16="http://schemas.microsoft.com/office/drawing/2014/main" id="{E81C4F04-C803-4D6B-B4A3-BA53A1943A4A}"/>
              </a:ext>
            </a:extLst>
          </p:cNvPr>
          <p:cNvSpPr txBox="1"/>
          <p:nvPr/>
        </p:nvSpPr>
        <p:spPr>
          <a:xfrm>
            <a:off x="4795294" y="4021624"/>
            <a:ext cx="1124114" cy="222200"/>
          </a:xfrm>
          <a:prstGeom prst="rect">
            <a:avLst/>
          </a:prstGeom>
          <a:solidFill>
            <a:schemeClr val="bg1"/>
          </a:solidFill>
        </p:spPr>
        <p:txBody>
          <a:bodyPr wrap="square" rtlCol="0">
            <a:spAutoFit/>
          </a:bodyPr>
          <a:lstStyle/>
          <a:p>
            <a:pPr algn="ctr"/>
            <a:endParaRPr lang="ko-KR" altLang="en-US" b="1">
              <a:solidFill>
                <a:schemeClr val="tx1">
                  <a:lumMod val="75000"/>
                  <a:lumOff val="25000"/>
                </a:schemeClr>
              </a:solidFill>
              <a:latin typeface="+mn-lt"/>
              <a:cs typeface="Arial" pitchFamily="34" charset="0"/>
            </a:endParaRPr>
          </a:p>
        </p:txBody>
      </p:sp>
      <p:sp>
        <p:nvSpPr>
          <p:cNvPr id="49" name="Oval 10">
            <a:extLst>
              <a:ext uri="{FF2B5EF4-FFF2-40B4-BE49-F238E27FC236}">
                <a16:creationId xmlns:a16="http://schemas.microsoft.com/office/drawing/2014/main" id="{93AA195B-B2A6-43D7-AE25-9E69163D896A}"/>
              </a:ext>
            </a:extLst>
          </p:cNvPr>
          <p:cNvSpPr/>
          <p:nvPr/>
        </p:nvSpPr>
        <p:spPr>
          <a:xfrm>
            <a:off x="6200719" y="1049285"/>
            <a:ext cx="2792388" cy="2084333"/>
          </a:xfrm>
          <a:prstGeom prst="ellipse">
            <a:avLst/>
          </a:prstGeom>
          <a:solidFill>
            <a:srgbClr val="45C79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Resultaten</a:t>
            </a:r>
            <a:r>
              <a:rPr lang="en-US" dirty="0">
                <a:solidFill>
                  <a:schemeClr val="tx1"/>
                </a:solidFill>
              </a:rPr>
              <a:t> op </a:t>
            </a:r>
            <a:r>
              <a:rPr lang="en-US" dirty="0" err="1">
                <a:solidFill>
                  <a:schemeClr val="tx1"/>
                </a:solidFill>
              </a:rPr>
              <a:t>centrumniveau</a:t>
            </a:r>
            <a:r>
              <a:rPr lang="en-US" dirty="0">
                <a:solidFill>
                  <a:schemeClr val="tx1"/>
                </a:solidFill>
              </a:rPr>
              <a:t> (NIET op </a:t>
            </a:r>
            <a:r>
              <a:rPr lang="en-US" dirty="0" err="1">
                <a:solidFill>
                  <a:schemeClr val="tx1"/>
                </a:solidFill>
              </a:rPr>
              <a:t>niveau</a:t>
            </a:r>
            <a:r>
              <a:rPr lang="en-US" dirty="0">
                <a:solidFill>
                  <a:schemeClr val="tx1"/>
                </a:solidFill>
              </a:rPr>
              <a:t> van de </a:t>
            </a:r>
            <a:r>
              <a:rPr lang="en-US" dirty="0" err="1">
                <a:solidFill>
                  <a:schemeClr val="tx1"/>
                </a:solidFill>
              </a:rPr>
              <a:t>ondersteuners</a:t>
            </a:r>
            <a:r>
              <a:rPr lang="en-US" dirty="0">
                <a:solidFill>
                  <a:schemeClr val="tx1"/>
                </a:solidFill>
              </a:rPr>
              <a:t>) </a:t>
            </a:r>
            <a:r>
              <a:rPr lang="en-US" dirty="0" err="1">
                <a:solidFill>
                  <a:schemeClr val="tx1"/>
                </a:solidFill>
              </a:rPr>
              <a:t>worden</a:t>
            </a:r>
            <a:r>
              <a:rPr lang="en-US" dirty="0">
                <a:solidFill>
                  <a:schemeClr val="tx1"/>
                </a:solidFill>
              </a:rPr>
              <a:t> </a:t>
            </a:r>
            <a:r>
              <a:rPr lang="en-US" dirty="0" err="1">
                <a:solidFill>
                  <a:schemeClr val="tx1"/>
                </a:solidFill>
              </a:rPr>
              <a:t>besproken</a:t>
            </a:r>
            <a:r>
              <a:rPr lang="en-US" dirty="0">
                <a:solidFill>
                  <a:schemeClr val="tx1"/>
                </a:solidFill>
              </a:rPr>
              <a:t>   </a:t>
            </a:r>
            <a:r>
              <a:rPr lang="en-US" dirty="0" err="1">
                <a:solidFill>
                  <a:schemeClr val="tx1"/>
                </a:solidFill>
              </a:rPr>
              <a:t>tijdens</a:t>
            </a:r>
            <a:r>
              <a:rPr lang="en-US" dirty="0">
                <a:solidFill>
                  <a:schemeClr val="tx1"/>
                </a:solidFill>
              </a:rPr>
              <a:t> EKO</a:t>
            </a:r>
          </a:p>
        </p:txBody>
      </p:sp>
      <p:sp>
        <p:nvSpPr>
          <p:cNvPr id="57" name="Title 1">
            <a:extLst>
              <a:ext uri="{FF2B5EF4-FFF2-40B4-BE49-F238E27FC236}">
                <a16:creationId xmlns:a16="http://schemas.microsoft.com/office/drawing/2014/main" id="{D50AC237-F18F-4AF2-9145-95566AB203B4}"/>
              </a:ext>
            </a:extLst>
          </p:cNvPr>
          <p:cNvSpPr txBox="1">
            <a:spLocks/>
          </p:cNvSpPr>
          <p:nvPr/>
        </p:nvSpPr>
        <p:spPr>
          <a:xfrm>
            <a:off x="485292" y="100626"/>
            <a:ext cx="8579875" cy="864096"/>
          </a:xfrm>
          <a:prstGeom prst="rect">
            <a:avLst/>
          </a:prstGeom>
          <a:noFill/>
          <a:ln>
            <a:noFill/>
          </a:ln>
          <a:effectLst/>
          <a:scene3d>
            <a:camera prst="orthographicFront">
              <a:rot lat="0" lon="0" rev="0"/>
            </a:camera>
            <a:lightRig rig="threePt" dir="t">
              <a:rot lat="0" lon="0" rev="19800000"/>
            </a:lightRig>
          </a:scene3d>
          <a:sp3d prstMaterial="plastic">
            <a:bevelT w="50800" h="50800"/>
          </a:sp3d>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lvl1pPr algn="ctr" defTabSz="914400" rtl="0" eaLnBrk="1" latinLnBrk="0" hangingPunct="1">
              <a:spcBef>
                <a:spcPct val="0"/>
              </a:spcBef>
              <a:buNone/>
              <a:defRPr sz="3200" b="1" kern="1200" cap="all" spc="0" baseline="0">
                <a:ln w="0">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lnSpc>
                <a:spcPct val="90000"/>
              </a:lnSpc>
              <a:spcAft>
                <a:spcPts val="600"/>
              </a:spcAft>
            </a:pPr>
            <a:r>
              <a:rPr lang="en-US">
                <a:latin typeface="+mn-lt"/>
              </a:rPr>
              <a:t>Online </a:t>
            </a:r>
            <a:r>
              <a:rPr lang="en-US" err="1">
                <a:latin typeface="+mn-lt"/>
              </a:rPr>
              <a:t>Bevraging</a:t>
            </a:r>
            <a:r>
              <a:rPr lang="en-US">
                <a:latin typeface="+mn-lt"/>
              </a:rPr>
              <a:t> </a:t>
            </a:r>
            <a:r>
              <a:rPr lang="en-US" err="1">
                <a:latin typeface="+mn-lt"/>
              </a:rPr>
              <a:t>ouders</a:t>
            </a:r>
            <a:r>
              <a:rPr lang="en-US">
                <a:latin typeface="+mn-lt"/>
              </a:rPr>
              <a:t> en </a:t>
            </a:r>
            <a:r>
              <a:rPr lang="en-US" err="1">
                <a:latin typeface="+mn-lt"/>
              </a:rPr>
              <a:t>leraren</a:t>
            </a:r>
            <a:endParaRPr lang="en-US">
              <a:latin typeface="+mn-lt"/>
            </a:endParaRPr>
          </a:p>
        </p:txBody>
      </p:sp>
      <p:sp>
        <p:nvSpPr>
          <p:cNvPr id="3" name="Ovaal 2">
            <a:extLst>
              <a:ext uri="{FF2B5EF4-FFF2-40B4-BE49-F238E27FC236}">
                <a16:creationId xmlns:a16="http://schemas.microsoft.com/office/drawing/2014/main" id="{5EED62B6-F760-8B5A-1CC2-FFC94C6FF28F}"/>
              </a:ext>
            </a:extLst>
          </p:cNvPr>
          <p:cNvSpPr/>
          <p:nvPr/>
        </p:nvSpPr>
        <p:spPr>
          <a:xfrm>
            <a:off x="5233436" y="3200152"/>
            <a:ext cx="1901505" cy="1504648"/>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a:solidFill>
                  <a:schemeClr val="tx1"/>
                </a:solidFill>
              </a:rPr>
              <a:t>Afsluiten bevraging op 10/11/2023</a:t>
            </a:r>
          </a:p>
        </p:txBody>
      </p:sp>
      <p:cxnSp>
        <p:nvCxnSpPr>
          <p:cNvPr id="5" name="Rechte verbindingslijn 4">
            <a:extLst>
              <a:ext uri="{FF2B5EF4-FFF2-40B4-BE49-F238E27FC236}">
                <a16:creationId xmlns:a16="http://schemas.microsoft.com/office/drawing/2014/main" id="{29313261-30B2-A84E-EE0B-5D121AE71F56}"/>
              </a:ext>
            </a:extLst>
          </p:cNvPr>
          <p:cNvCxnSpPr>
            <a:cxnSpLocks/>
          </p:cNvCxnSpPr>
          <p:nvPr/>
        </p:nvCxnSpPr>
        <p:spPr>
          <a:xfrm>
            <a:off x="6184188" y="4695354"/>
            <a:ext cx="0" cy="11133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EB376A2D-313F-E50A-154D-6C5755AAFCAC}"/>
              </a:ext>
            </a:extLst>
          </p:cNvPr>
          <p:cNvCxnSpPr>
            <a:cxnSpLocks/>
          </p:cNvCxnSpPr>
          <p:nvPr/>
        </p:nvCxnSpPr>
        <p:spPr>
          <a:xfrm flipV="1">
            <a:off x="1984290" y="5784198"/>
            <a:ext cx="5415507" cy="2690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70BB1858-1C08-25FB-7154-0CC5BC45FA2F}"/>
              </a:ext>
            </a:extLst>
          </p:cNvPr>
          <p:cNvSpPr txBox="1"/>
          <p:nvPr/>
        </p:nvSpPr>
        <p:spPr>
          <a:xfrm>
            <a:off x="3227483" y="3776994"/>
            <a:ext cx="2138334" cy="1569660"/>
          </a:xfrm>
          <a:prstGeom prst="rect">
            <a:avLst/>
          </a:prstGeom>
          <a:noFill/>
        </p:spPr>
        <p:txBody>
          <a:bodyPr wrap="square" rtlCol="0">
            <a:spAutoFit/>
          </a:bodyPr>
          <a:lstStyle/>
          <a:p>
            <a:pPr algn="ctr"/>
            <a:r>
              <a:rPr lang="nl-BE" sz="1600" b="1" dirty="0">
                <a:latin typeface="Calibri" panose="020F0502020204030204" pitchFamily="34" charset="0"/>
                <a:cs typeface="Calibri" panose="020F0502020204030204" pitchFamily="34" charset="0"/>
              </a:rPr>
              <a:t>In de mail aan de ouders/leraren wordt de naam van de ondersteuner of de naam van het LSC vermeld</a:t>
            </a:r>
          </a:p>
        </p:txBody>
      </p:sp>
      <p:sp>
        <p:nvSpPr>
          <p:cNvPr id="8" name="Tekstvak 7">
            <a:extLst>
              <a:ext uri="{FF2B5EF4-FFF2-40B4-BE49-F238E27FC236}">
                <a16:creationId xmlns:a16="http://schemas.microsoft.com/office/drawing/2014/main" id="{E3098FAB-B1A7-99E9-DE45-90B6927F6FBB}"/>
              </a:ext>
            </a:extLst>
          </p:cNvPr>
          <p:cNvSpPr txBox="1"/>
          <p:nvPr/>
        </p:nvSpPr>
        <p:spPr>
          <a:xfrm>
            <a:off x="1167953" y="4414409"/>
            <a:ext cx="1655556" cy="338554"/>
          </a:xfrm>
          <a:prstGeom prst="rect">
            <a:avLst/>
          </a:prstGeom>
          <a:noFill/>
        </p:spPr>
        <p:txBody>
          <a:bodyPr wrap="square" rtlCol="0">
            <a:spAutoFit/>
          </a:bodyPr>
          <a:lstStyle/>
          <a:p>
            <a:pPr algn="ctr"/>
            <a:r>
              <a:rPr lang="nl-BE" sz="1600" b="1">
                <a:latin typeface="+mn-lt"/>
                <a:cs typeface="Calibri Light" panose="020F0302020204030204" pitchFamily="34" charset="0"/>
              </a:rPr>
              <a:t>20/10/2023</a:t>
            </a:r>
          </a:p>
        </p:txBody>
      </p:sp>
    </p:spTree>
    <p:extLst>
      <p:ext uri="{BB962C8B-B14F-4D97-AF65-F5344CB8AC3E}">
        <p14:creationId xmlns:p14="http://schemas.microsoft.com/office/powerpoint/2010/main" val="2653387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5C109BD-EA27-4FEC-8D42-7CFA6D6AAEDB}"/>
              </a:ext>
            </a:extLst>
          </p:cNvPr>
          <p:cNvSpPr>
            <a:spLocks noGrp="1"/>
          </p:cNvSpPr>
          <p:nvPr>
            <p:ph type="sldNum" sz="quarter" idx="12"/>
          </p:nvPr>
        </p:nvSpPr>
        <p:spPr/>
        <p:txBody>
          <a:bodyPr/>
          <a:lstStyle/>
          <a:p>
            <a:fld id="{5EB71ABA-18BF-4481-A715-39E4E893E32E}" type="slidenum">
              <a:rPr lang="nl-NL" smtClean="0"/>
              <a:pPr/>
              <a:t>36</a:t>
            </a:fld>
            <a:endParaRPr lang="nl-NL"/>
          </a:p>
        </p:txBody>
      </p:sp>
      <p:sp>
        <p:nvSpPr>
          <p:cNvPr id="35" name="Oval 10">
            <a:extLst>
              <a:ext uri="{FF2B5EF4-FFF2-40B4-BE49-F238E27FC236}">
                <a16:creationId xmlns:a16="http://schemas.microsoft.com/office/drawing/2014/main" id="{C3B606D3-E150-4C8E-8F6C-84DC954831F9}"/>
              </a:ext>
            </a:extLst>
          </p:cNvPr>
          <p:cNvSpPr/>
          <p:nvPr/>
        </p:nvSpPr>
        <p:spPr>
          <a:xfrm>
            <a:off x="1408056" y="2064006"/>
            <a:ext cx="1840991" cy="1841584"/>
          </a:xfrm>
          <a:prstGeom prst="ellipse">
            <a:avLst/>
          </a:prstGeom>
          <a:solidFill>
            <a:srgbClr val="00B0F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Drie</a:t>
            </a:r>
            <a:r>
              <a:rPr lang="en-US">
                <a:solidFill>
                  <a:schemeClr val="tx1"/>
                </a:solidFill>
              </a:rPr>
              <a:t> </a:t>
            </a:r>
            <a:r>
              <a:rPr lang="en-US" err="1">
                <a:solidFill>
                  <a:schemeClr val="tx1"/>
                </a:solidFill>
              </a:rPr>
              <a:t>weken</a:t>
            </a:r>
            <a:r>
              <a:rPr lang="en-US">
                <a:solidFill>
                  <a:schemeClr val="tx1"/>
                </a:solidFill>
              </a:rPr>
              <a:t> (21 </a:t>
            </a:r>
            <a:r>
              <a:rPr lang="en-US" err="1">
                <a:solidFill>
                  <a:schemeClr val="tx1"/>
                </a:solidFill>
              </a:rPr>
              <a:t>werkdagen</a:t>
            </a:r>
            <a:r>
              <a:rPr lang="en-US">
                <a:solidFill>
                  <a:schemeClr val="tx1"/>
                </a:solidFill>
              </a:rPr>
              <a:t>) </a:t>
            </a:r>
            <a:r>
              <a:rPr lang="en-US" err="1">
                <a:solidFill>
                  <a:schemeClr val="tx1"/>
                </a:solidFill>
              </a:rPr>
              <a:t>vóór</a:t>
            </a:r>
            <a:r>
              <a:rPr lang="en-US">
                <a:solidFill>
                  <a:schemeClr val="tx1"/>
                </a:solidFill>
              </a:rPr>
              <a:t> EKO</a:t>
            </a:r>
          </a:p>
        </p:txBody>
      </p:sp>
      <p:cxnSp>
        <p:nvCxnSpPr>
          <p:cNvPr id="36" name="Straight Connector 11">
            <a:extLst>
              <a:ext uri="{FF2B5EF4-FFF2-40B4-BE49-F238E27FC236}">
                <a16:creationId xmlns:a16="http://schemas.microsoft.com/office/drawing/2014/main" id="{2DB256A4-C14E-4ECD-BBCF-29D3F4248B72}"/>
              </a:ext>
            </a:extLst>
          </p:cNvPr>
          <p:cNvCxnSpPr>
            <a:cxnSpLocks/>
          </p:cNvCxnSpPr>
          <p:nvPr/>
        </p:nvCxnSpPr>
        <p:spPr>
          <a:xfrm flipH="1">
            <a:off x="2328551" y="3802743"/>
            <a:ext cx="14054" cy="2014744"/>
          </a:xfrm>
          <a:prstGeom prst="line">
            <a:avLst/>
          </a:prstGeom>
          <a:ln>
            <a:tailEnd type="oval" w="lg" len="lg"/>
          </a:ln>
        </p:spPr>
        <p:style>
          <a:lnRef idx="2">
            <a:schemeClr val="accent3"/>
          </a:lnRef>
          <a:fillRef idx="0">
            <a:schemeClr val="accent3"/>
          </a:fillRef>
          <a:effectRef idx="1">
            <a:schemeClr val="accent3"/>
          </a:effectRef>
          <a:fontRef idx="minor">
            <a:schemeClr val="tx1"/>
          </a:fontRef>
        </p:style>
      </p:cxnSp>
      <p:cxnSp>
        <p:nvCxnSpPr>
          <p:cNvPr id="37" name="Straight Connector 13">
            <a:extLst>
              <a:ext uri="{FF2B5EF4-FFF2-40B4-BE49-F238E27FC236}">
                <a16:creationId xmlns:a16="http://schemas.microsoft.com/office/drawing/2014/main" id="{6F7BC4A4-BFDC-48D1-BA7F-13CF29026CC2}"/>
              </a:ext>
            </a:extLst>
          </p:cNvPr>
          <p:cNvCxnSpPr>
            <a:cxnSpLocks/>
          </p:cNvCxnSpPr>
          <p:nvPr/>
        </p:nvCxnSpPr>
        <p:spPr>
          <a:xfrm>
            <a:off x="4835189" y="2638345"/>
            <a:ext cx="9775" cy="3189416"/>
          </a:xfrm>
          <a:prstGeom prst="line">
            <a:avLst/>
          </a:prstGeom>
          <a:ln>
            <a:tailEnd type="oval" w="lg" len="lg"/>
          </a:ln>
        </p:spPr>
        <p:style>
          <a:lnRef idx="2">
            <a:schemeClr val="accent3"/>
          </a:lnRef>
          <a:fillRef idx="0">
            <a:schemeClr val="accent3"/>
          </a:fillRef>
          <a:effectRef idx="1">
            <a:schemeClr val="accent3"/>
          </a:effectRef>
          <a:fontRef idx="minor">
            <a:schemeClr val="tx1"/>
          </a:fontRef>
        </p:style>
      </p:cxnSp>
      <p:cxnSp>
        <p:nvCxnSpPr>
          <p:cNvPr id="38" name="Straight Connector 15">
            <a:extLst>
              <a:ext uri="{FF2B5EF4-FFF2-40B4-BE49-F238E27FC236}">
                <a16:creationId xmlns:a16="http://schemas.microsoft.com/office/drawing/2014/main" id="{C6999ACD-EB9B-4BB7-A239-671FE748B2E1}"/>
              </a:ext>
            </a:extLst>
          </p:cNvPr>
          <p:cNvCxnSpPr>
            <a:cxnSpLocks/>
          </p:cNvCxnSpPr>
          <p:nvPr/>
        </p:nvCxnSpPr>
        <p:spPr>
          <a:xfrm flipH="1">
            <a:off x="7292151" y="3322572"/>
            <a:ext cx="15460" cy="2494915"/>
          </a:xfrm>
          <a:prstGeom prst="line">
            <a:avLst/>
          </a:prstGeom>
          <a:ln>
            <a:tailEnd type="oval" w="lg" len="lg"/>
          </a:ln>
        </p:spPr>
        <p:style>
          <a:lnRef idx="2">
            <a:schemeClr val="accent3"/>
          </a:lnRef>
          <a:fillRef idx="0">
            <a:schemeClr val="accent3"/>
          </a:fillRef>
          <a:effectRef idx="1">
            <a:schemeClr val="accent3"/>
          </a:effectRef>
          <a:fontRef idx="minor">
            <a:schemeClr val="tx1"/>
          </a:fontRef>
        </p:style>
      </p:cxnSp>
      <p:sp>
        <p:nvSpPr>
          <p:cNvPr id="42" name="TextBox 41">
            <a:extLst>
              <a:ext uri="{FF2B5EF4-FFF2-40B4-BE49-F238E27FC236}">
                <a16:creationId xmlns:a16="http://schemas.microsoft.com/office/drawing/2014/main" id="{1804E797-85CB-44E5-9702-D15ED7B2BDCA}"/>
              </a:ext>
            </a:extLst>
          </p:cNvPr>
          <p:cNvSpPr txBox="1"/>
          <p:nvPr/>
        </p:nvSpPr>
        <p:spPr>
          <a:xfrm>
            <a:off x="1358030" y="4287659"/>
            <a:ext cx="1913258" cy="584775"/>
          </a:xfrm>
          <a:prstGeom prst="rect">
            <a:avLst/>
          </a:prstGeom>
          <a:solidFill>
            <a:schemeClr val="bg1"/>
          </a:solidFill>
        </p:spPr>
        <p:txBody>
          <a:bodyPr wrap="square" rtlCol="0">
            <a:spAutoFit/>
          </a:bodyPr>
          <a:lstStyle/>
          <a:p>
            <a:pPr algn="ctr"/>
            <a:r>
              <a:rPr lang="nl-BE" altLang="ko-KR" sz="1600" b="1">
                <a:solidFill>
                  <a:schemeClr val="tx1">
                    <a:lumMod val="75000"/>
                    <a:lumOff val="25000"/>
                  </a:schemeClr>
                </a:solidFill>
                <a:latin typeface="+mn-lt"/>
                <a:cs typeface="Arial" pitchFamily="34" charset="0"/>
              </a:rPr>
              <a:t>Aankondigingsbrief via e-mail</a:t>
            </a:r>
            <a:endParaRPr lang="ko-KR" altLang="en-US" sz="1600" b="1">
              <a:solidFill>
                <a:schemeClr val="tx1">
                  <a:lumMod val="75000"/>
                  <a:lumOff val="25000"/>
                </a:schemeClr>
              </a:solidFill>
              <a:latin typeface="+mn-lt"/>
              <a:cs typeface="Arial" pitchFamily="34" charset="0"/>
            </a:endParaRPr>
          </a:p>
        </p:txBody>
      </p:sp>
      <p:sp>
        <p:nvSpPr>
          <p:cNvPr id="43" name="Oval 10">
            <a:extLst>
              <a:ext uri="{FF2B5EF4-FFF2-40B4-BE49-F238E27FC236}">
                <a16:creationId xmlns:a16="http://schemas.microsoft.com/office/drawing/2014/main" id="{E3C15DB5-1B42-4E35-A123-CEA1AF8CCC18}"/>
              </a:ext>
            </a:extLst>
          </p:cNvPr>
          <p:cNvSpPr/>
          <p:nvPr/>
        </p:nvSpPr>
        <p:spPr>
          <a:xfrm>
            <a:off x="3899329" y="914145"/>
            <a:ext cx="1753088" cy="1775695"/>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Telefonisch</a:t>
            </a:r>
            <a:r>
              <a:rPr lang="en-US">
                <a:solidFill>
                  <a:schemeClr val="tx1"/>
                </a:solidFill>
              </a:rPr>
              <a:t> contact  van TC met LSC</a:t>
            </a:r>
          </a:p>
        </p:txBody>
      </p:sp>
      <p:sp>
        <p:nvSpPr>
          <p:cNvPr id="45" name="TextBox 41">
            <a:extLst>
              <a:ext uri="{FF2B5EF4-FFF2-40B4-BE49-F238E27FC236}">
                <a16:creationId xmlns:a16="http://schemas.microsoft.com/office/drawing/2014/main" id="{AD8C5971-8800-475E-B134-10E7F8245BEB}"/>
              </a:ext>
            </a:extLst>
          </p:cNvPr>
          <p:cNvSpPr txBox="1"/>
          <p:nvPr/>
        </p:nvSpPr>
        <p:spPr>
          <a:xfrm>
            <a:off x="3983254" y="3039458"/>
            <a:ext cx="1840991" cy="584775"/>
          </a:xfrm>
          <a:prstGeom prst="rect">
            <a:avLst/>
          </a:prstGeom>
          <a:solidFill>
            <a:schemeClr val="bg1"/>
          </a:solidFill>
        </p:spPr>
        <p:txBody>
          <a:bodyPr wrap="square" rtlCol="0">
            <a:spAutoFit/>
          </a:bodyPr>
          <a:lstStyle/>
          <a:p>
            <a:pPr algn="ctr"/>
            <a:r>
              <a:rPr lang="nl-BE" altLang="ko-KR" sz="1600" b="1">
                <a:solidFill>
                  <a:schemeClr val="tx1">
                    <a:lumMod val="75000"/>
                    <a:lumOff val="25000"/>
                  </a:schemeClr>
                </a:solidFill>
                <a:latin typeface="+mn-lt"/>
                <a:cs typeface="Arial" pitchFamily="34" charset="0"/>
              </a:rPr>
              <a:t>Extra informatie over het onderzoek </a:t>
            </a:r>
            <a:endParaRPr lang="ko-KR" altLang="en-US" sz="1600" b="1">
              <a:solidFill>
                <a:schemeClr val="tx1">
                  <a:lumMod val="75000"/>
                  <a:lumOff val="25000"/>
                </a:schemeClr>
              </a:solidFill>
              <a:latin typeface="+mn-lt"/>
              <a:cs typeface="Arial" pitchFamily="34" charset="0"/>
            </a:endParaRPr>
          </a:p>
        </p:txBody>
      </p:sp>
      <p:sp>
        <p:nvSpPr>
          <p:cNvPr id="46" name="Oval 10">
            <a:extLst>
              <a:ext uri="{FF2B5EF4-FFF2-40B4-BE49-F238E27FC236}">
                <a16:creationId xmlns:a16="http://schemas.microsoft.com/office/drawing/2014/main" id="{DA9C9C93-0C75-4751-A10E-158DFAF2C7F8}"/>
              </a:ext>
            </a:extLst>
          </p:cNvPr>
          <p:cNvSpPr/>
          <p:nvPr/>
        </p:nvSpPr>
        <p:spPr>
          <a:xfrm>
            <a:off x="6386624" y="1668951"/>
            <a:ext cx="1753088" cy="1662895"/>
          </a:xfrm>
          <a:prstGeom prst="ellipse">
            <a:avLst/>
          </a:prstGeom>
          <a:solidFill>
            <a:srgbClr val="45C79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EKO start op </a:t>
            </a:r>
            <a:r>
              <a:rPr lang="en-US" err="1">
                <a:solidFill>
                  <a:schemeClr val="tx1"/>
                </a:solidFill>
              </a:rPr>
              <a:t>maandag</a:t>
            </a:r>
            <a:r>
              <a:rPr lang="en-US">
                <a:solidFill>
                  <a:schemeClr val="tx1"/>
                </a:solidFill>
              </a:rPr>
              <a:t> (online)</a:t>
            </a:r>
          </a:p>
        </p:txBody>
      </p:sp>
      <p:sp>
        <p:nvSpPr>
          <p:cNvPr id="48" name="TextBox 41">
            <a:extLst>
              <a:ext uri="{FF2B5EF4-FFF2-40B4-BE49-F238E27FC236}">
                <a16:creationId xmlns:a16="http://schemas.microsoft.com/office/drawing/2014/main" id="{E81C4F04-C803-4D6B-B4A3-BA53A1943A4A}"/>
              </a:ext>
            </a:extLst>
          </p:cNvPr>
          <p:cNvSpPr txBox="1"/>
          <p:nvPr/>
        </p:nvSpPr>
        <p:spPr>
          <a:xfrm>
            <a:off x="5824245" y="3996527"/>
            <a:ext cx="3019862" cy="584775"/>
          </a:xfrm>
          <a:prstGeom prst="rect">
            <a:avLst/>
          </a:prstGeom>
          <a:solidFill>
            <a:schemeClr val="bg1"/>
          </a:solidFill>
        </p:spPr>
        <p:txBody>
          <a:bodyPr wrap="square" rtlCol="0">
            <a:spAutoFit/>
          </a:bodyPr>
          <a:lstStyle/>
          <a:p>
            <a:pPr algn="ctr"/>
            <a:r>
              <a:rPr lang="nl-BE" altLang="ko-KR" sz="1600" b="1">
                <a:solidFill>
                  <a:schemeClr val="tx1">
                    <a:lumMod val="75000"/>
                    <a:lumOff val="25000"/>
                  </a:schemeClr>
                </a:solidFill>
                <a:latin typeface="+mn-lt"/>
                <a:cs typeface="Arial" pitchFamily="34" charset="0"/>
              </a:rPr>
              <a:t>Volgende dagen fysieke aanwezigheid (4 dagen in totaal)</a:t>
            </a:r>
            <a:endParaRPr lang="ko-KR" altLang="en-US" sz="1600" b="1">
              <a:solidFill>
                <a:schemeClr val="tx1">
                  <a:lumMod val="75000"/>
                  <a:lumOff val="25000"/>
                </a:schemeClr>
              </a:solidFill>
              <a:latin typeface="+mn-lt"/>
              <a:cs typeface="Arial" pitchFamily="34" charset="0"/>
            </a:endParaRPr>
          </a:p>
        </p:txBody>
      </p:sp>
      <p:sp>
        <p:nvSpPr>
          <p:cNvPr id="51" name="TextBox 41">
            <a:extLst>
              <a:ext uri="{FF2B5EF4-FFF2-40B4-BE49-F238E27FC236}">
                <a16:creationId xmlns:a16="http://schemas.microsoft.com/office/drawing/2014/main" id="{477CA2A0-0082-4096-A359-2F763C7B9113}"/>
              </a:ext>
            </a:extLst>
          </p:cNvPr>
          <p:cNvSpPr txBox="1"/>
          <p:nvPr/>
        </p:nvSpPr>
        <p:spPr>
          <a:xfrm>
            <a:off x="6091000" y="2615466"/>
            <a:ext cx="45719" cy="369332"/>
          </a:xfrm>
          <a:prstGeom prst="rect">
            <a:avLst/>
          </a:prstGeom>
          <a:solidFill>
            <a:schemeClr val="bg1"/>
          </a:solidFill>
        </p:spPr>
        <p:txBody>
          <a:bodyPr wrap="square" rtlCol="0">
            <a:spAutoFit/>
          </a:bodyPr>
          <a:lstStyle/>
          <a:p>
            <a:pPr algn="ctr"/>
            <a:endParaRPr lang="ko-KR" altLang="en-US" b="1">
              <a:solidFill>
                <a:schemeClr val="tx1">
                  <a:lumMod val="75000"/>
                  <a:lumOff val="25000"/>
                </a:schemeClr>
              </a:solidFill>
              <a:latin typeface="+mn-lt"/>
              <a:cs typeface="Arial" pitchFamily="34" charset="0"/>
            </a:endParaRPr>
          </a:p>
        </p:txBody>
      </p:sp>
      <p:sp>
        <p:nvSpPr>
          <p:cNvPr id="55" name="TextBox 41">
            <a:extLst>
              <a:ext uri="{FF2B5EF4-FFF2-40B4-BE49-F238E27FC236}">
                <a16:creationId xmlns:a16="http://schemas.microsoft.com/office/drawing/2014/main" id="{F83A22B4-E2BC-4906-9E7A-01A82EDA792F}"/>
              </a:ext>
            </a:extLst>
          </p:cNvPr>
          <p:cNvSpPr txBox="1"/>
          <p:nvPr/>
        </p:nvSpPr>
        <p:spPr>
          <a:xfrm>
            <a:off x="7564703" y="4582373"/>
            <a:ext cx="1375229" cy="307777"/>
          </a:xfrm>
          <a:prstGeom prst="rect">
            <a:avLst/>
          </a:prstGeom>
          <a:solidFill>
            <a:schemeClr val="bg1"/>
          </a:solidFill>
        </p:spPr>
        <p:txBody>
          <a:bodyPr wrap="square" rtlCol="0">
            <a:spAutoFit/>
          </a:bodyPr>
          <a:lstStyle/>
          <a:p>
            <a:pPr algn="ctr"/>
            <a:endParaRPr lang="ko-KR" altLang="en-US" sz="1400" b="1">
              <a:solidFill>
                <a:schemeClr val="tx1">
                  <a:lumMod val="75000"/>
                  <a:lumOff val="25000"/>
                </a:schemeClr>
              </a:solidFill>
              <a:latin typeface="+mn-lt"/>
              <a:cs typeface="Arial" pitchFamily="34" charset="0"/>
            </a:endParaRPr>
          </a:p>
        </p:txBody>
      </p:sp>
      <p:sp>
        <p:nvSpPr>
          <p:cNvPr id="57" name="Title 1">
            <a:extLst>
              <a:ext uri="{FF2B5EF4-FFF2-40B4-BE49-F238E27FC236}">
                <a16:creationId xmlns:a16="http://schemas.microsoft.com/office/drawing/2014/main" id="{D50AC237-F18F-4AF2-9145-95566AB203B4}"/>
              </a:ext>
            </a:extLst>
          </p:cNvPr>
          <p:cNvSpPr txBox="1">
            <a:spLocks/>
          </p:cNvSpPr>
          <p:nvPr/>
        </p:nvSpPr>
        <p:spPr>
          <a:xfrm>
            <a:off x="379130" y="-42089"/>
            <a:ext cx="8579875" cy="864096"/>
          </a:xfrm>
          <a:prstGeom prst="rect">
            <a:avLst/>
          </a:prstGeom>
          <a:noFill/>
          <a:ln>
            <a:noFill/>
          </a:ln>
          <a:effectLst/>
          <a:scene3d>
            <a:camera prst="orthographicFront">
              <a:rot lat="0" lon="0" rev="0"/>
            </a:camera>
            <a:lightRig rig="threePt" dir="t">
              <a:rot lat="0" lon="0" rev="19800000"/>
            </a:lightRig>
          </a:scene3d>
          <a:sp3d prstMaterial="plastic">
            <a:bevelT w="50800" h="50800"/>
          </a:sp3d>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lvl1pPr algn="ctr" defTabSz="914400" rtl="0" eaLnBrk="1" latinLnBrk="0" hangingPunct="1">
              <a:spcBef>
                <a:spcPct val="0"/>
              </a:spcBef>
              <a:buNone/>
              <a:defRPr sz="3200" b="1" kern="1200" cap="all" spc="0" baseline="0">
                <a:ln w="0">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lnSpc>
                <a:spcPct val="90000"/>
              </a:lnSpc>
              <a:spcAft>
                <a:spcPts val="600"/>
              </a:spcAft>
            </a:pPr>
            <a:r>
              <a:rPr lang="en-US" err="1">
                <a:latin typeface="+mn-lt"/>
              </a:rPr>
              <a:t>Wanneer</a:t>
            </a:r>
            <a:r>
              <a:rPr lang="en-US">
                <a:latin typeface="+mn-lt"/>
              </a:rPr>
              <a:t>?</a:t>
            </a:r>
          </a:p>
        </p:txBody>
      </p:sp>
      <p:cxnSp>
        <p:nvCxnSpPr>
          <p:cNvPr id="4" name="Rechte verbindingslijn 3">
            <a:extLst>
              <a:ext uri="{FF2B5EF4-FFF2-40B4-BE49-F238E27FC236}">
                <a16:creationId xmlns:a16="http://schemas.microsoft.com/office/drawing/2014/main" id="{ACA3EF9B-7654-3317-D3AE-856E3222ED6F}"/>
              </a:ext>
            </a:extLst>
          </p:cNvPr>
          <p:cNvCxnSpPr>
            <a:cxnSpLocks/>
          </p:cNvCxnSpPr>
          <p:nvPr/>
        </p:nvCxnSpPr>
        <p:spPr>
          <a:xfrm flipV="1">
            <a:off x="2302633" y="5817487"/>
            <a:ext cx="4946481" cy="896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0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7158"/>
            <a:ext cx="8820590" cy="856938"/>
          </a:xfrm>
        </p:spPr>
        <p:txBody>
          <a:bodyPr anchor="ctr">
            <a:normAutofit/>
          </a:bodyPr>
          <a:lstStyle/>
          <a:p>
            <a:r>
              <a:rPr lang="nl-BE"/>
              <a:t>ONLINE gesprekken ouders en leraren</a:t>
            </a:r>
          </a:p>
        </p:txBody>
      </p:sp>
      <p:sp>
        <p:nvSpPr>
          <p:cNvPr id="3" name="Tijdelijke aanduiding voor inhoud 2"/>
          <p:cNvSpPr>
            <a:spLocks noGrp="1"/>
          </p:cNvSpPr>
          <p:nvPr>
            <p:ph idx="1"/>
          </p:nvPr>
        </p:nvSpPr>
        <p:spPr>
          <a:xfrm>
            <a:off x="323410" y="864096"/>
            <a:ext cx="4176582" cy="5424656"/>
          </a:xfrm>
        </p:spPr>
        <p:txBody>
          <a:bodyPr vert="horz" lIns="91440" tIns="45720" rIns="91440" bIns="45720" rtlCol="0">
            <a:normAutofit/>
          </a:bodyPr>
          <a:lstStyle/>
          <a:p>
            <a:pPr marL="0" indent="0">
              <a:buNone/>
            </a:pPr>
            <a:endParaRPr lang="nl-BE" b="1"/>
          </a:p>
          <a:p>
            <a:pPr marL="0" indent="0">
              <a:buNone/>
            </a:pPr>
            <a:endParaRPr lang="nl-BE"/>
          </a:p>
          <a:p>
            <a:pPr marL="179705" indent="-179705"/>
            <a:endParaRPr lang="nl-BE"/>
          </a:p>
        </p:txBody>
      </p:sp>
      <p:sp>
        <p:nvSpPr>
          <p:cNvPr id="4" name="Tijdelijke aanduiding voor dianummer 3"/>
          <p:cNvSpPr>
            <a:spLocks noGrp="1"/>
          </p:cNvSpPr>
          <p:nvPr>
            <p:ph type="sldNum" sz="quarter" idx="12"/>
          </p:nvPr>
        </p:nvSpPr>
        <p:spPr>
          <a:xfrm>
            <a:off x="251520" y="6371857"/>
            <a:ext cx="467544" cy="365125"/>
          </a:xfrm>
        </p:spPr>
        <p:txBody>
          <a:bodyPr anchor="ctr">
            <a:normAutofit/>
          </a:bodyPr>
          <a:lstStyle/>
          <a:p>
            <a:pPr>
              <a:spcAft>
                <a:spcPts val="600"/>
              </a:spcAft>
            </a:pPr>
            <a:fld id="{5EB71ABA-18BF-4481-A715-39E4E893E32E}" type="slidenum">
              <a:rPr lang="nl-NL" smtClean="0"/>
              <a:pPr>
                <a:spcAft>
                  <a:spcPts val="600"/>
                </a:spcAft>
              </a:pPr>
              <a:t>37</a:t>
            </a:fld>
            <a:endParaRPr lang="nl-NL"/>
          </a:p>
        </p:txBody>
      </p:sp>
      <p:sp>
        <p:nvSpPr>
          <p:cNvPr id="5" name="Tekstvak 4">
            <a:extLst>
              <a:ext uri="{FF2B5EF4-FFF2-40B4-BE49-F238E27FC236}">
                <a16:creationId xmlns:a16="http://schemas.microsoft.com/office/drawing/2014/main" id="{14C85F67-E2A1-3334-4FCD-AE14E2749207}"/>
              </a:ext>
            </a:extLst>
          </p:cNvPr>
          <p:cNvSpPr txBox="1"/>
          <p:nvPr/>
        </p:nvSpPr>
        <p:spPr>
          <a:xfrm>
            <a:off x="624468" y="947201"/>
            <a:ext cx="7917366" cy="4450064"/>
          </a:xfrm>
          <a:prstGeom prst="rect">
            <a:avLst/>
          </a:prstGeom>
          <a:noFill/>
        </p:spPr>
        <p:txBody>
          <a:bodyPr wrap="square" lIns="91440" tIns="45720" rIns="91440" bIns="45720" rtlCol="0" anchor="t">
            <a:spAutoFit/>
          </a:bodyPr>
          <a:lstStyle/>
          <a:p>
            <a:pPr>
              <a:lnSpc>
                <a:spcPct val="107000"/>
              </a:lnSpc>
              <a:spcAft>
                <a:spcPts val="800"/>
              </a:spcAft>
            </a:pPr>
            <a:r>
              <a:rPr lang="nl-BE" sz="1800" b="1" u="sng" kern="100" dirty="0">
                <a:effectLst/>
                <a:latin typeface="Calibri" panose="020F0502020204030204" pitchFamily="34" charset="0"/>
                <a:ea typeface="Calibri" panose="020F0502020204030204" pitchFamily="34" charset="0"/>
                <a:cs typeface="Times New Roman" panose="02020603050405020304" pitchFamily="18" charset="0"/>
              </a:rPr>
              <a:t>Gesprekken met leraren en ouders (dag 1 online)</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Het LSC contacteert ouders en leraren voor de gesprekken en maakt een link aan via Teams (of de inspecteur maakt de link aan)</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Voor het </a:t>
            </a:r>
            <a:r>
              <a:rPr lang="nl-BE" sz="1800" b="1" u="sng" kern="100" dirty="0">
                <a:effectLst/>
                <a:latin typeface="Calibri" panose="020F0502020204030204" pitchFamily="34" charset="0"/>
                <a:ea typeface="Calibri" panose="020F0502020204030204" pitchFamily="34" charset="0"/>
                <a:cs typeface="Times New Roman" panose="02020603050405020304" pitchFamily="18" charset="0"/>
              </a:rPr>
              <a:t>lerarengesprek</a:t>
            </a: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 op dag 1 online (14u30-15u30) (min 6 en max 10 leraren). Een mix van leraren basis- en secundair onderwijs.</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Voor het </a:t>
            </a:r>
            <a:r>
              <a:rPr lang="nl-BE" sz="1800" b="1" u="sng" kern="100" dirty="0">
                <a:effectLst/>
                <a:latin typeface="Calibri" panose="020F0502020204030204" pitchFamily="34" charset="0"/>
                <a:ea typeface="Calibri" panose="020F0502020204030204" pitchFamily="34" charset="0"/>
                <a:cs typeface="Times New Roman" panose="02020603050405020304" pitchFamily="18" charset="0"/>
              </a:rPr>
              <a:t>oudergesprek</a:t>
            </a: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 op dag 1 online (16u-17u) (min 8 en max 10 ouders), ouders van leerlingen in het basis- en het secundair onderwijs.</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 min 4 ouders van een leerling met een GC-verslag</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 min 2 ouders van een leerling met een IAC-verslag</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 min 2 ouders van een leerling met een OV4-verslag  </a:t>
            </a:r>
            <a:r>
              <a:rPr lang="nl-BE" sz="1800" b="1" u="sng"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buFont typeface="Wingdings" pitchFamily="2" charset="2"/>
              <a:buChar char="Ø"/>
            </a:pPr>
            <a:endParaRPr lang="nl-NL" dirty="0"/>
          </a:p>
        </p:txBody>
      </p:sp>
    </p:spTree>
    <p:extLst>
      <p:ext uri="{BB962C8B-B14F-4D97-AF65-F5344CB8AC3E}">
        <p14:creationId xmlns:p14="http://schemas.microsoft.com/office/powerpoint/2010/main" val="3609992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5C109BD-EA27-4FEC-8D42-7CFA6D6AAEDB}"/>
              </a:ext>
            </a:extLst>
          </p:cNvPr>
          <p:cNvSpPr>
            <a:spLocks noGrp="1"/>
          </p:cNvSpPr>
          <p:nvPr>
            <p:ph type="sldNum" sz="quarter" idx="12"/>
          </p:nvPr>
        </p:nvSpPr>
        <p:spPr/>
        <p:txBody>
          <a:bodyPr/>
          <a:lstStyle/>
          <a:p>
            <a:fld id="{5EB71ABA-18BF-4481-A715-39E4E893E32E}" type="slidenum">
              <a:rPr lang="nl-NL" smtClean="0"/>
              <a:pPr/>
              <a:t>38</a:t>
            </a:fld>
            <a:endParaRPr lang="nl-NL"/>
          </a:p>
        </p:txBody>
      </p:sp>
      <p:sp>
        <p:nvSpPr>
          <p:cNvPr id="35" name="Oval 10">
            <a:extLst>
              <a:ext uri="{FF2B5EF4-FFF2-40B4-BE49-F238E27FC236}">
                <a16:creationId xmlns:a16="http://schemas.microsoft.com/office/drawing/2014/main" id="{C3B606D3-E150-4C8E-8F6C-84DC954831F9}"/>
              </a:ext>
            </a:extLst>
          </p:cNvPr>
          <p:cNvSpPr/>
          <p:nvPr/>
        </p:nvSpPr>
        <p:spPr>
          <a:xfrm>
            <a:off x="256683" y="3539818"/>
            <a:ext cx="2123325" cy="1669335"/>
          </a:xfrm>
          <a:prstGeom prst="ellipse">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BE" sz="1600" dirty="0">
                <a:solidFill>
                  <a:schemeClr val="tx1"/>
                </a:solidFill>
              </a:rPr>
              <a:t>Het LSC bezorgt de TC een </a:t>
            </a:r>
            <a:r>
              <a:rPr lang="nl-BE" sz="1600" u="sng" dirty="0">
                <a:solidFill>
                  <a:schemeClr val="tx1"/>
                </a:solidFill>
              </a:rPr>
              <a:t>personeelslijst</a:t>
            </a:r>
            <a:r>
              <a:rPr lang="nl-BE" sz="1600" u="none" dirty="0">
                <a:solidFill>
                  <a:schemeClr val="tx1"/>
                </a:solidFill>
              </a:rPr>
              <a:t> </a:t>
            </a:r>
          </a:p>
          <a:p>
            <a:r>
              <a:rPr lang="nl-BE" sz="1600" dirty="0">
                <a:solidFill>
                  <a:schemeClr val="tx1"/>
                </a:solidFill>
              </a:rPr>
              <a:t>(zie dia 39)</a:t>
            </a:r>
            <a:endParaRPr lang="nl-BE" sz="1600" dirty="0">
              <a:solidFill>
                <a:schemeClr val="tx1"/>
              </a:solidFill>
              <a:highlight>
                <a:srgbClr val="00CCFF"/>
              </a:highlight>
              <a:ea typeface="Calibri"/>
            </a:endParaRPr>
          </a:p>
        </p:txBody>
      </p:sp>
      <p:cxnSp>
        <p:nvCxnSpPr>
          <p:cNvPr id="36" name="Straight Connector 11">
            <a:extLst>
              <a:ext uri="{FF2B5EF4-FFF2-40B4-BE49-F238E27FC236}">
                <a16:creationId xmlns:a16="http://schemas.microsoft.com/office/drawing/2014/main" id="{2DB256A4-C14E-4ECD-BBCF-29D3F4248B72}"/>
              </a:ext>
            </a:extLst>
          </p:cNvPr>
          <p:cNvCxnSpPr>
            <a:cxnSpLocks/>
          </p:cNvCxnSpPr>
          <p:nvPr/>
        </p:nvCxnSpPr>
        <p:spPr>
          <a:xfrm flipH="1">
            <a:off x="1263721" y="5200655"/>
            <a:ext cx="8239" cy="912469"/>
          </a:xfrm>
          <a:prstGeom prst="line">
            <a:avLst/>
          </a:prstGeom>
          <a:ln w="1905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13">
            <a:extLst>
              <a:ext uri="{FF2B5EF4-FFF2-40B4-BE49-F238E27FC236}">
                <a16:creationId xmlns:a16="http://schemas.microsoft.com/office/drawing/2014/main" id="{6F7BC4A4-BFDC-48D1-BA7F-13CF29026CC2}"/>
              </a:ext>
            </a:extLst>
          </p:cNvPr>
          <p:cNvCxnSpPr>
            <a:cxnSpLocks/>
          </p:cNvCxnSpPr>
          <p:nvPr/>
        </p:nvCxnSpPr>
        <p:spPr>
          <a:xfrm flipH="1">
            <a:off x="2511317" y="2571442"/>
            <a:ext cx="33548" cy="3543989"/>
          </a:xfrm>
          <a:prstGeom prst="line">
            <a:avLst/>
          </a:prstGeom>
          <a:ln w="1905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15">
            <a:extLst>
              <a:ext uri="{FF2B5EF4-FFF2-40B4-BE49-F238E27FC236}">
                <a16:creationId xmlns:a16="http://schemas.microsoft.com/office/drawing/2014/main" id="{C6999ACD-EB9B-4BB7-A239-671FE748B2E1}"/>
              </a:ext>
            </a:extLst>
          </p:cNvPr>
          <p:cNvCxnSpPr>
            <a:cxnSpLocks/>
          </p:cNvCxnSpPr>
          <p:nvPr/>
        </p:nvCxnSpPr>
        <p:spPr>
          <a:xfrm>
            <a:off x="4362196" y="4222481"/>
            <a:ext cx="8607" cy="1892950"/>
          </a:xfrm>
          <a:prstGeom prst="line">
            <a:avLst/>
          </a:prstGeom>
          <a:ln w="1905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39" name="Straight Connector 16">
            <a:extLst>
              <a:ext uri="{FF2B5EF4-FFF2-40B4-BE49-F238E27FC236}">
                <a16:creationId xmlns:a16="http://schemas.microsoft.com/office/drawing/2014/main" id="{53F09425-9ECE-46B5-9539-46C7F3E332FA}"/>
              </a:ext>
            </a:extLst>
          </p:cNvPr>
          <p:cNvCxnSpPr>
            <a:cxnSpLocks/>
          </p:cNvCxnSpPr>
          <p:nvPr/>
        </p:nvCxnSpPr>
        <p:spPr>
          <a:xfrm flipH="1">
            <a:off x="6343502" y="2271135"/>
            <a:ext cx="25494" cy="3850871"/>
          </a:xfrm>
          <a:prstGeom prst="line">
            <a:avLst/>
          </a:prstGeom>
          <a:ln w="1905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sp>
        <p:nvSpPr>
          <p:cNvPr id="43" name="Oval 10">
            <a:extLst>
              <a:ext uri="{FF2B5EF4-FFF2-40B4-BE49-F238E27FC236}">
                <a16:creationId xmlns:a16="http://schemas.microsoft.com/office/drawing/2014/main" id="{E3C15DB5-1B42-4E35-A123-CEA1AF8CCC18}"/>
              </a:ext>
            </a:extLst>
          </p:cNvPr>
          <p:cNvSpPr/>
          <p:nvPr/>
        </p:nvSpPr>
        <p:spPr>
          <a:xfrm>
            <a:off x="1008518" y="920850"/>
            <a:ext cx="2171890" cy="1813590"/>
          </a:xfrm>
          <a:prstGeom prst="ellipse">
            <a:avLst/>
          </a:prstGeom>
          <a:solidFill>
            <a:srgbClr val="00B0F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1600">
                <a:solidFill>
                  <a:schemeClr val="tx1"/>
                </a:solidFill>
              </a:rPr>
              <a:t>De TC bezorgt de namen van </a:t>
            </a:r>
            <a:r>
              <a:rPr lang="nl-BE" sz="1600" u="sng">
                <a:solidFill>
                  <a:schemeClr val="tx1"/>
                </a:solidFill>
              </a:rPr>
              <a:t>9 ondersteuners</a:t>
            </a:r>
            <a:r>
              <a:rPr lang="nl-BE" sz="1600">
                <a:solidFill>
                  <a:schemeClr val="tx1"/>
                </a:solidFill>
              </a:rPr>
              <a:t> aan de directeur</a:t>
            </a:r>
            <a:endParaRPr lang="en-US" sz="1600">
              <a:solidFill>
                <a:schemeClr val="tx1"/>
              </a:solidFill>
            </a:endParaRPr>
          </a:p>
        </p:txBody>
      </p:sp>
      <p:sp>
        <p:nvSpPr>
          <p:cNvPr id="46" name="Oval 10">
            <a:extLst>
              <a:ext uri="{FF2B5EF4-FFF2-40B4-BE49-F238E27FC236}">
                <a16:creationId xmlns:a16="http://schemas.microsoft.com/office/drawing/2014/main" id="{DA9C9C93-0C75-4751-A10E-158DFAF2C7F8}"/>
              </a:ext>
            </a:extLst>
          </p:cNvPr>
          <p:cNvSpPr/>
          <p:nvPr/>
        </p:nvSpPr>
        <p:spPr>
          <a:xfrm>
            <a:off x="2801830" y="2041653"/>
            <a:ext cx="2971405" cy="2172794"/>
          </a:xfrm>
          <a:prstGeom prst="ellipse">
            <a:avLst/>
          </a:prstGeom>
          <a:solidFill>
            <a:srgbClr val="00B0F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BE" sz="1600">
                <a:solidFill>
                  <a:schemeClr val="tx1"/>
                </a:solidFill>
              </a:rPr>
              <a:t>De directeur bezorgt voor elk van de 9 ondersteuners een </a:t>
            </a:r>
            <a:r>
              <a:rPr lang="nl-BE" sz="1600" u="sng">
                <a:solidFill>
                  <a:schemeClr val="tx1"/>
                </a:solidFill>
              </a:rPr>
              <a:t>lijst met lopende leersteuntrajecten</a:t>
            </a:r>
            <a:r>
              <a:rPr lang="nl-BE" sz="1600">
                <a:solidFill>
                  <a:schemeClr val="tx1"/>
                </a:solidFill>
              </a:rPr>
              <a:t>. De lijst geeft per leersteuntraject: </a:t>
            </a:r>
            <a:endParaRPr lang="en-US" sz="1600">
              <a:solidFill>
                <a:schemeClr val="tx1"/>
              </a:solidFill>
            </a:endParaRPr>
          </a:p>
        </p:txBody>
      </p:sp>
      <p:sp>
        <p:nvSpPr>
          <p:cNvPr id="49" name="Oval 10">
            <a:extLst>
              <a:ext uri="{FF2B5EF4-FFF2-40B4-BE49-F238E27FC236}">
                <a16:creationId xmlns:a16="http://schemas.microsoft.com/office/drawing/2014/main" id="{93AA195B-B2A6-43D7-AE25-9E69163D896A}"/>
              </a:ext>
            </a:extLst>
          </p:cNvPr>
          <p:cNvSpPr/>
          <p:nvPr/>
        </p:nvSpPr>
        <p:spPr>
          <a:xfrm>
            <a:off x="4981999" y="762161"/>
            <a:ext cx="2869760" cy="1813590"/>
          </a:xfrm>
          <a:prstGeom prst="ellipse">
            <a:avLst/>
          </a:prstGeom>
          <a:solidFill>
            <a:srgbClr val="00B0F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1600">
                <a:solidFill>
                  <a:schemeClr val="tx1"/>
                </a:solidFill>
              </a:rPr>
              <a:t>De TC selecteert per leerondersteuner 2 leersteuntrajecten (18 trajecten in totaal)</a:t>
            </a:r>
            <a:endParaRPr lang="en-US" sz="1600">
              <a:solidFill>
                <a:schemeClr val="tx1"/>
              </a:solidFill>
            </a:endParaRPr>
          </a:p>
        </p:txBody>
      </p:sp>
      <p:sp>
        <p:nvSpPr>
          <p:cNvPr id="53" name="Oval 10">
            <a:extLst>
              <a:ext uri="{FF2B5EF4-FFF2-40B4-BE49-F238E27FC236}">
                <a16:creationId xmlns:a16="http://schemas.microsoft.com/office/drawing/2014/main" id="{3EE870E8-E2C3-470B-B240-E3735722A6C6}"/>
              </a:ext>
            </a:extLst>
          </p:cNvPr>
          <p:cNvSpPr/>
          <p:nvPr/>
        </p:nvSpPr>
        <p:spPr>
          <a:xfrm>
            <a:off x="6478980" y="2338496"/>
            <a:ext cx="2576811" cy="3488785"/>
          </a:xfrm>
          <a:prstGeom prst="ellipse">
            <a:avLst/>
          </a:prstGeom>
          <a:solidFill>
            <a:srgbClr val="00B0F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nl-BE" sz="1600" dirty="0">
                <a:solidFill>
                  <a:schemeClr val="tx1"/>
                </a:solidFill>
              </a:rPr>
              <a:t>De directeur bezorgt toegang tot  de centrumeigen documenten over  </a:t>
            </a:r>
            <a:r>
              <a:rPr lang="nl-BE" sz="1600" u="sng" dirty="0">
                <a:solidFill>
                  <a:schemeClr val="tx1"/>
                </a:solidFill>
              </a:rPr>
              <a:t>handelingsplan-matig werken binnen de leersteuntrajecten  </a:t>
            </a:r>
            <a:r>
              <a:rPr lang="nl-BE" sz="1600" dirty="0">
                <a:solidFill>
                  <a:schemeClr val="tx1"/>
                </a:solidFill>
              </a:rPr>
              <a:t>vooraf aan de TC</a:t>
            </a:r>
            <a:endParaRPr lang="en-US" sz="1600" dirty="0">
              <a:solidFill>
                <a:schemeClr val="tx1"/>
              </a:solidFill>
            </a:endParaRPr>
          </a:p>
        </p:txBody>
      </p:sp>
      <p:sp>
        <p:nvSpPr>
          <p:cNvPr id="57" name="Title 1">
            <a:extLst>
              <a:ext uri="{FF2B5EF4-FFF2-40B4-BE49-F238E27FC236}">
                <a16:creationId xmlns:a16="http://schemas.microsoft.com/office/drawing/2014/main" id="{D50AC237-F18F-4AF2-9145-95566AB203B4}"/>
              </a:ext>
            </a:extLst>
          </p:cNvPr>
          <p:cNvSpPr txBox="1">
            <a:spLocks/>
          </p:cNvSpPr>
          <p:nvPr/>
        </p:nvSpPr>
        <p:spPr>
          <a:xfrm>
            <a:off x="139019" y="36824"/>
            <a:ext cx="8539092" cy="824575"/>
          </a:xfrm>
          <a:prstGeom prst="rect">
            <a:avLst/>
          </a:prstGeom>
          <a:noFill/>
          <a:ln>
            <a:noFill/>
          </a:ln>
          <a:effectLst/>
          <a:scene3d>
            <a:camera prst="orthographicFront">
              <a:rot lat="0" lon="0" rev="0"/>
            </a:camera>
            <a:lightRig rig="threePt" dir="t">
              <a:rot lat="0" lon="0" rev="19800000"/>
            </a:lightRig>
          </a:scene3d>
          <a:sp3d prstMaterial="plastic">
            <a:bevelT w="50800" h="50800"/>
          </a:sp3d>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lvl1pPr algn="ctr" defTabSz="914400" rtl="0" eaLnBrk="1" latinLnBrk="0" hangingPunct="1">
              <a:spcBef>
                <a:spcPct val="0"/>
              </a:spcBef>
              <a:buNone/>
              <a:defRPr sz="3200" b="1" kern="1200" cap="all" spc="0" baseline="0">
                <a:ln w="0">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lnSpc>
                <a:spcPct val="90000"/>
              </a:lnSpc>
              <a:spcAft>
                <a:spcPts val="600"/>
              </a:spcAft>
            </a:pPr>
            <a:r>
              <a:rPr lang="en-US" err="1">
                <a:latin typeface="+mn-lt"/>
              </a:rPr>
              <a:t>stappenplan</a:t>
            </a:r>
            <a:r>
              <a:rPr lang="en-US">
                <a:latin typeface="+mn-lt"/>
              </a:rPr>
              <a:t> </a:t>
            </a:r>
            <a:r>
              <a:rPr lang="en-US" err="1">
                <a:latin typeface="+mn-lt"/>
              </a:rPr>
              <a:t>Casusselectie</a:t>
            </a:r>
            <a:endParaRPr lang="en-US">
              <a:latin typeface="+mn-lt"/>
            </a:endParaRPr>
          </a:p>
        </p:txBody>
      </p:sp>
      <p:sp>
        <p:nvSpPr>
          <p:cNvPr id="26" name="Tekstvak 25">
            <a:extLst>
              <a:ext uri="{FF2B5EF4-FFF2-40B4-BE49-F238E27FC236}">
                <a16:creationId xmlns:a16="http://schemas.microsoft.com/office/drawing/2014/main" id="{06364D82-62FC-BD2E-B26E-09501C8F6D2D}"/>
              </a:ext>
            </a:extLst>
          </p:cNvPr>
          <p:cNvSpPr txBox="1"/>
          <p:nvPr/>
        </p:nvSpPr>
        <p:spPr>
          <a:xfrm>
            <a:off x="2797680" y="4373437"/>
            <a:ext cx="1527631" cy="892552"/>
          </a:xfrm>
          <a:prstGeom prst="rect">
            <a:avLst/>
          </a:prstGeom>
          <a:noFill/>
        </p:spPr>
        <p:txBody>
          <a:bodyPr wrap="square" lIns="91440" tIns="45720" rIns="91440" bIns="45720" rtlCol="0" anchor="t">
            <a:spAutoFit/>
          </a:bodyPr>
          <a:lstStyle/>
          <a:p>
            <a:r>
              <a:rPr lang="nl-BE" sz="1300">
                <a:latin typeface="+mn-lt"/>
                <a:cs typeface="Arial"/>
              </a:rPr>
              <a:t>voor elke leerling: geslacht, leeftijd, soort verslag met onderliggend type</a:t>
            </a:r>
            <a:endParaRPr lang="nl-BE" sz="1300">
              <a:latin typeface="+mn-lt"/>
              <a:ea typeface="Calibri"/>
              <a:cs typeface="Arial"/>
            </a:endParaRPr>
          </a:p>
        </p:txBody>
      </p:sp>
      <p:sp>
        <p:nvSpPr>
          <p:cNvPr id="28" name="Tekstvak 27">
            <a:extLst>
              <a:ext uri="{FF2B5EF4-FFF2-40B4-BE49-F238E27FC236}">
                <a16:creationId xmlns:a16="http://schemas.microsoft.com/office/drawing/2014/main" id="{0E5410A8-5612-6653-0C31-60E6FA31274E}"/>
              </a:ext>
            </a:extLst>
          </p:cNvPr>
          <p:cNvSpPr txBox="1"/>
          <p:nvPr/>
        </p:nvSpPr>
        <p:spPr>
          <a:xfrm>
            <a:off x="4523770" y="4477707"/>
            <a:ext cx="1819732" cy="1122450"/>
          </a:xfrm>
          <a:prstGeom prst="rect">
            <a:avLst/>
          </a:prstGeom>
          <a:noFill/>
        </p:spPr>
        <p:txBody>
          <a:bodyPr wrap="square" lIns="91440" tIns="45720" rIns="91440" bIns="45720" rtlCol="0" anchor="t">
            <a:spAutoFit/>
          </a:bodyPr>
          <a:lstStyle/>
          <a:p>
            <a:r>
              <a:rPr lang="nl-BE" sz="1300">
                <a:latin typeface="+mn-lt"/>
                <a:cs typeface="Arial"/>
              </a:rPr>
              <a:t>welk soort leersteun er geboden wordt: leerling- of </a:t>
            </a:r>
            <a:r>
              <a:rPr lang="nl-BE" sz="1300" err="1">
                <a:latin typeface="+mn-lt"/>
                <a:cs typeface="Arial"/>
              </a:rPr>
              <a:t>leraargerichte</a:t>
            </a:r>
            <a:r>
              <a:rPr lang="nl-BE" sz="1300">
                <a:latin typeface="+mn-lt"/>
                <a:cs typeface="Arial"/>
              </a:rPr>
              <a:t> leersteun of beide</a:t>
            </a:r>
            <a:endParaRPr lang="nl-BE" sz="1300">
              <a:latin typeface="+mn-lt"/>
              <a:ea typeface="Calibri"/>
              <a:cs typeface="Arial"/>
            </a:endParaRPr>
          </a:p>
        </p:txBody>
      </p:sp>
      <p:cxnSp>
        <p:nvCxnSpPr>
          <p:cNvPr id="18" name="Rechte verbindingslijn met pijl 17">
            <a:extLst>
              <a:ext uri="{FF2B5EF4-FFF2-40B4-BE49-F238E27FC236}">
                <a16:creationId xmlns:a16="http://schemas.microsoft.com/office/drawing/2014/main" id="{62DEE07F-2B64-5E68-B86C-4E7F00501B5C}"/>
              </a:ext>
            </a:extLst>
          </p:cNvPr>
          <p:cNvCxnSpPr>
            <a:cxnSpLocks/>
          </p:cNvCxnSpPr>
          <p:nvPr/>
        </p:nvCxnSpPr>
        <p:spPr>
          <a:xfrm flipH="1">
            <a:off x="3295975" y="3941088"/>
            <a:ext cx="989" cy="437814"/>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B7FE5673-517C-BFC8-ECD2-24709E4BB74B}"/>
              </a:ext>
            </a:extLst>
          </p:cNvPr>
          <p:cNvCxnSpPr>
            <a:cxnSpLocks/>
          </p:cNvCxnSpPr>
          <p:nvPr/>
        </p:nvCxnSpPr>
        <p:spPr>
          <a:xfrm>
            <a:off x="4943332" y="4082889"/>
            <a:ext cx="1780" cy="435216"/>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11">
            <a:extLst>
              <a:ext uri="{FF2B5EF4-FFF2-40B4-BE49-F238E27FC236}">
                <a16:creationId xmlns:a16="http://schemas.microsoft.com/office/drawing/2014/main" id="{490E4452-A3A6-AC43-0259-50815157C140}"/>
              </a:ext>
            </a:extLst>
          </p:cNvPr>
          <p:cNvCxnSpPr>
            <a:cxnSpLocks/>
            <a:stCxn id="53" idx="4"/>
          </p:cNvCxnSpPr>
          <p:nvPr/>
        </p:nvCxnSpPr>
        <p:spPr>
          <a:xfrm>
            <a:off x="7767386" y="5827281"/>
            <a:ext cx="0" cy="294725"/>
          </a:xfrm>
          <a:prstGeom prst="line">
            <a:avLst/>
          </a:prstGeom>
          <a:ln w="1905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D1BA6F52-1DF1-8CFE-D455-25886F419704}"/>
              </a:ext>
            </a:extLst>
          </p:cNvPr>
          <p:cNvCxnSpPr>
            <a:cxnSpLocks/>
          </p:cNvCxnSpPr>
          <p:nvPr/>
        </p:nvCxnSpPr>
        <p:spPr>
          <a:xfrm>
            <a:off x="259055" y="6103797"/>
            <a:ext cx="8769157" cy="2326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436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0"/>
            <a:ext cx="8569070" cy="864096"/>
          </a:xfrm>
        </p:spPr>
        <p:txBody>
          <a:bodyPr anchor="ctr">
            <a:normAutofit/>
          </a:bodyPr>
          <a:lstStyle/>
          <a:p>
            <a:r>
              <a:rPr lang="nl-BE"/>
              <a:t>Te bezorgen info</a:t>
            </a:r>
          </a:p>
        </p:txBody>
      </p:sp>
      <p:sp>
        <p:nvSpPr>
          <p:cNvPr id="3" name="Tijdelijke aanduiding voor inhoud 2"/>
          <p:cNvSpPr>
            <a:spLocks noGrp="1"/>
          </p:cNvSpPr>
          <p:nvPr>
            <p:ph idx="1"/>
          </p:nvPr>
        </p:nvSpPr>
        <p:spPr>
          <a:xfrm>
            <a:off x="323410" y="864096"/>
            <a:ext cx="4176582" cy="5424656"/>
          </a:xfrm>
        </p:spPr>
        <p:txBody>
          <a:bodyPr vert="horz" lIns="91440" tIns="45720" rIns="91440" bIns="45720" rtlCol="0">
            <a:normAutofit/>
          </a:bodyPr>
          <a:lstStyle/>
          <a:p>
            <a:pPr marL="0" indent="0">
              <a:buNone/>
            </a:pPr>
            <a:endParaRPr lang="nl-BE" b="1"/>
          </a:p>
          <a:p>
            <a:pPr marL="0" indent="0">
              <a:buNone/>
            </a:pPr>
            <a:endParaRPr lang="nl-BE"/>
          </a:p>
          <a:p>
            <a:pPr marL="179705" indent="-179705"/>
            <a:endParaRPr lang="nl-BE"/>
          </a:p>
        </p:txBody>
      </p:sp>
      <p:sp>
        <p:nvSpPr>
          <p:cNvPr id="4" name="Tijdelijke aanduiding voor dianummer 3"/>
          <p:cNvSpPr>
            <a:spLocks noGrp="1"/>
          </p:cNvSpPr>
          <p:nvPr>
            <p:ph type="sldNum" sz="quarter" idx="12"/>
          </p:nvPr>
        </p:nvSpPr>
        <p:spPr>
          <a:xfrm>
            <a:off x="251520" y="6371857"/>
            <a:ext cx="467544" cy="365125"/>
          </a:xfrm>
        </p:spPr>
        <p:txBody>
          <a:bodyPr anchor="ctr">
            <a:normAutofit/>
          </a:bodyPr>
          <a:lstStyle/>
          <a:p>
            <a:pPr>
              <a:spcAft>
                <a:spcPts val="600"/>
              </a:spcAft>
            </a:pPr>
            <a:fld id="{5EB71ABA-18BF-4481-A715-39E4E893E32E}" type="slidenum">
              <a:rPr lang="nl-NL" smtClean="0"/>
              <a:pPr>
                <a:spcAft>
                  <a:spcPts val="600"/>
                </a:spcAft>
              </a:pPr>
              <a:t>39</a:t>
            </a:fld>
            <a:endParaRPr lang="nl-NL"/>
          </a:p>
        </p:txBody>
      </p:sp>
      <p:graphicFrame>
        <p:nvGraphicFramePr>
          <p:cNvPr id="6" name="Tabel 5">
            <a:extLst>
              <a:ext uri="{FF2B5EF4-FFF2-40B4-BE49-F238E27FC236}">
                <a16:creationId xmlns:a16="http://schemas.microsoft.com/office/drawing/2014/main" id="{CAFD7E2D-0C60-C66C-FC4D-BF78037F07CA}"/>
              </a:ext>
            </a:extLst>
          </p:cNvPr>
          <p:cNvGraphicFramePr>
            <a:graphicFrameLocks noGrp="1"/>
          </p:cNvGraphicFramePr>
          <p:nvPr>
            <p:extLst>
              <p:ext uri="{D42A27DB-BD31-4B8C-83A1-F6EECF244321}">
                <p14:modId xmlns:p14="http://schemas.microsoft.com/office/powerpoint/2010/main" val="2690060297"/>
              </p:ext>
            </p:extLst>
          </p:nvPr>
        </p:nvGraphicFramePr>
        <p:xfrm>
          <a:off x="485293" y="121018"/>
          <a:ext cx="8569070" cy="6355673"/>
        </p:xfrm>
        <a:graphic>
          <a:graphicData uri="http://schemas.openxmlformats.org/drawingml/2006/table">
            <a:tbl>
              <a:tblPr firstRow="1" bandRow="1">
                <a:noFill/>
                <a:tableStyleId>{5C22544A-7EE6-4342-B048-85BDC9FD1C3A}</a:tableStyleId>
              </a:tblPr>
              <a:tblGrid>
                <a:gridCol w="5525089">
                  <a:extLst>
                    <a:ext uri="{9D8B030D-6E8A-4147-A177-3AD203B41FA5}">
                      <a16:colId xmlns:a16="http://schemas.microsoft.com/office/drawing/2014/main" val="3713545557"/>
                    </a:ext>
                  </a:extLst>
                </a:gridCol>
                <a:gridCol w="1787703">
                  <a:extLst>
                    <a:ext uri="{9D8B030D-6E8A-4147-A177-3AD203B41FA5}">
                      <a16:colId xmlns:a16="http://schemas.microsoft.com/office/drawing/2014/main" val="4233549409"/>
                    </a:ext>
                  </a:extLst>
                </a:gridCol>
                <a:gridCol w="1256278">
                  <a:extLst>
                    <a:ext uri="{9D8B030D-6E8A-4147-A177-3AD203B41FA5}">
                      <a16:colId xmlns:a16="http://schemas.microsoft.com/office/drawing/2014/main" val="886691635"/>
                    </a:ext>
                  </a:extLst>
                </a:gridCol>
              </a:tblGrid>
              <a:tr h="563743">
                <a:tc>
                  <a:txBody>
                    <a:bodyPr/>
                    <a:lstStyle/>
                    <a:p>
                      <a:pPr algn="ctr"/>
                      <a:r>
                        <a:rPr lang="nl-NL" sz="1400" b="1" cap="none" spc="0" dirty="0">
                          <a:solidFill>
                            <a:schemeClr val="tx1"/>
                          </a:solidFill>
                          <a:effectLst/>
                          <a:latin typeface="Calibri"/>
                        </a:rPr>
                        <a:t>TE BEZORGEN INFORMATIE </a:t>
                      </a:r>
                      <a:endParaRPr lang="nl-NL" sz="1400" b="1" cap="none" spc="0" dirty="0">
                        <a:solidFill>
                          <a:schemeClr val="tx1"/>
                        </a:solidFill>
                        <a:effectLst/>
                        <a:highlight>
                          <a:srgbClr val="00FF00"/>
                        </a:highlight>
                        <a:latin typeface="Calibri"/>
                      </a:endParaRPr>
                    </a:p>
                  </a:txBody>
                  <a:tcPr marL="0" marR="9682" marT="9959" marB="49795" anchor="b">
                    <a:lnL w="12700" cmpd="sng">
                      <a:noFill/>
                    </a:lnL>
                    <a:lnR w="12700" cmpd="sng">
                      <a:noFill/>
                    </a:lnR>
                    <a:lnT w="9525" cap="flat" cmpd="sng" algn="ctr">
                      <a:noFill/>
                      <a:prstDash val="solid"/>
                    </a:lnT>
                    <a:lnB w="38100" cmpd="sng">
                      <a:noFill/>
                    </a:lnB>
                    <a:solidFill>
                      <a:schemeClr val="accent1"/>
                    </a:solidFill>
                  </a:tcPr>
                </a:tc>
                <a:tc>
                  <a:txBody>
                    <a:bodyPr/>
                    <a:lstStyle/>
                    <a:p>
                      <a:pPr algn="ctr"/>
                      <a:r>
                        <a:rPr lang="nl-NL" sz="1300" b="1" cap="none" spc="0" dirty="0">
                          <a:solidFill>
                            <a:schemeClr val="tx1"/>
                          </a:solidFill>
                          <a:effectLst/>
                          <a:latin typeface="Calibri"/>
                        </a:rPr>
                        <a:t>IN WEEK VAN DE AANKONDIGING</a:t>
                      </a:r>
                    </a:p>
                    <a:p>
                      <a:pPr algn="ctr"/>
                      <a:r>
                        <a:rPr lang="nl-NL" sz="1300" b="1" cap="none" spc="0" dirty="0">
                          <a:solidFill>
                            <a:schemeClr val="tx1"/>
                          </a:solidFill>
                          <a:effectLst/>
                          <a:latin typeface="Calibri"/>
                        </a:rPr>
                        <a:t> (VIA TC)</a:t>
                      </a:r>
                    </a:p>
                  </a:txBody>
                  <a:tcPr marL="0" marR="9682" marT="9959" marB="49795" anchor="b">
                    <a:lnL w="12700" cmpd="sng">
                      <a:noFill/>
                    </a:lnL>
                    <a:lnR w="12700" cmpd="sng">
                      <a:noFill/>
                    </a:lnR>
                    <a:lnT w="9525" cap="flat" cmpd="sng" algn="ctr">
                      <a:noFill/>
                      <a:prstDash val="solid"/>
                    </a:lnT>
                    <a:lnB w="38100" cmpd="sng">
                      <a:noFill/>
                    </a:lnB>
                    <a:solidFill>
                      <a:schemeClr val="accent4">
                        <a:lumMod val="20000"/>
                        <a:lumOff val="80000"/>
                      </a:schemeClr>
                    </a:solidFill>
                  </a:tcPr>
                </a:tc>
                <a:tc>
                  <a:txBody>
                    <a:bodyPr/>
                    <a:lstStyle/>
                    <a:p>
                      <a:pPr algn="ctr"/>
                      <a:r>
                        <a:rPr lang="nl-NL" sz="1300" b="1" cap="none" spc="0" dirty="0">
                          <a:solidFill>
                            <a:schemeClr val="tx1"/>
                          </a:solidFill>
                          <a:effectLst/>
                          <a:latin typeface="Calibri"/>
                        </a:rPr>
                        <a:t>VRIJDAG VOORAFGAAND</a:t>
                      </a:r>
                    </a:p>
                    <a:p>
                      <a:pPr algn="ctr"/>
                      <a:r>
                        <a:rPr lang="nl-NL" sz="1300" b="1" cap="none" spc="0" dirty="0">
                          <a:solidFill>
                            <a:schemeClr val="tx1"/>
                          </a:solidFill>
                          <a:effectLst/>
                          <a:latin typeface="Calibri"/>
                        </a:rPr>
                        <a:t>AAN HET EKO</a:t>
                      </a:r>
                    </a:p>
                  </a:txBody>
                  <a:tcPr marL="0" marR="9682" marT="9959" marB="49795" anchor="b">
                    <a:lnL w="12700" cmpd="sng">
                      <a:noFill/>
                    </a:lnL>
                    <a:lnR w="12700" cmpd="sng">
                      <a:noFill/>
                    </a:lnR>
                    <a:lnT w="9525" cap="flat" cmpd="sng" algn="ctr">
                      <a:noFill/>
                      <a:prstDash val="solid"/>
                    </a:lnT>
                    <a:lnB w="38100" cmpd="sng">
                      <a:noFill/>
                    </a:lnB>
                    <a:solidFill>
                      <a:schemeClr val="accent3">
                        <a:lumMod val="20000"/>
                        <a:lumOff val="80000"/>
                      </a:schemeClr>
                    </a:solidFill>
                  </a:tcPr>
                </a:tc>
                <a:extLst>
                  <a:ext uri="{0D108BD9-81ED-4DB2-BD59-A6C34878D82A}">
                    <a16:rowId xmlns:a16="http://schemas.microsoft.com/office/drawing/2014/main" val="2788143569"/>
                  </a:ext>
                </a:extLst>
              </a:tr>
              <a:tr h="1246191">
                <a:tc>
                  <a:txBody>
                    <a:bodyPr/>
                    <a:lstStyle/>
                    <a:p>
                      <a:pPr marL="457200" lvl="0" indent="-228600" algn="l"/>
                      <a:r>
                        <a:rPr lang="nl-NL" sz="1200" cap="none" spc="0" dirty="0">
                          <a:solidFill>
                            <a:schemeClr val="tx1"/>
                          </a:solidFill>
                          <a:effectLst/>
                          <a:latin typeface="+mn-lt"/>
                        </a:rPr>
                        <a:t>De </a:t>
                      </a:r>
                      <a:r>
                        <a:rPr lang="nl-NL" sz="1200" b="0" cap="none" spc="0" dirty="0">
                          <a:solidFill>
                            <a:schemeClr val="tx1"/>
                          </a:solidFill>
                          <a:effectLst/>
                          <a:latin typeface="+mn-lt"/>
                        </a:rPr>
                        <a:t>personeelslijst van het</a:t>
                      </a:r>
                      <a:r>
                        <a:rPr lang="nl-NL" sz="1200" b="1" cap="none" spc="0" dirty="0">
                          <a:solidFill>
                            <a:schemeClr val="tx1"/>
                          </a:solidFill>
                          <a:effectLst/>
                          <a:latin typeface="+mn-lt"/>
                        </a:rPr>
                        <a:t> </a:t>
                      </a:r>
                      <a:r>
                        <a:rPr lang="nl-NL" sz="1200" cap="none" spc="0" dirty="0">
                          <a:solidFill>
                            <a:schemeClr val="tx1"/>
                          </a:solidFill>
                          <a:effectLst/>
                          <a:latin typeface="+mn-lt"/>
                        </a:rPr>
                        <a:t>LSC met :</a:t>
                      </a:r>
                      <a:endParaRPr lang="nl-NL" sz="1200" dirty="0">
                        <a:latin typeface="+mn-lt"/>
                      </a:endParaRPr>
                    </a:p>
                    <a:p>
                      <a:pPr marL="914400" lvl="1" indent="-228600" algn="l">
                        <a:buFont typeface="Arial"/>
                        <a:buChar char="•"/>
                      </a:pPr>
                      <a:r>
                        <a:rPr lang="nl-NL" sz="1200" cap="none" spc="0" dirty="0">
                          <a:solidFill>
                            <a:schemeClr val="tx1"/>
                          </a:solidFill>
                          <a:effectLst/>
                          <a:latin typeface="+mn-lt"/>
                        </a:rPr>
                        <a:t>voor </a:t>
                      </a:r>
                      <a:r>
                        <a:rPr lang="nl-NL" sz="1200" u="sng" cap="none" spc="0" dirty="0">
                          <a:solidFill>
                            <a:schemeClr val="tx1"/>
                          </a:solidFill>
                          <a:effectLst/>
                          <a:latin typeface="+mn-lt"/>
                        </a:rPr>
                        <a:t>alle personeelsleden</a:t>
                      </a:r>
                      <a:r>
                        <a:rPr lang="nl-NL" sz="1200" cap="none" spc="0" dirty="0">
                          <a:solidFill>
                            <a:schemeClr val="tx1"/>
                          </a:solidFill>
                          <a:effectLst/>
                          <a:latin typeface="+mn-lt"/>
                        </a:rPr>
                        <a:t>: naam, functie, diploma en </a:t>
                      </a:r>
                      <a:r>
                        <a:rPr lang="nl-NL" sz="1200" b="0" i="0" u="none" strike="noStrike" cap="none" spc="0" noProof="0" dirty="0">
                          <a:solidFill>
                            <a:schemeClr val="tx1"/>
                          </a:solidFill>
                          <a:effectLst/>
                          <a:latin typeface="+mn-lt"/>
                        </a:rPr>
                        <a:t>percentage tewerkstelling (%)</a:t>
                      </a:r>
                      <a:endParaRPr lang="nl-NL" sz="1200" dirty="0">
                        <a:latin typeface="+mn-lt"/>
                      </a:endParaRPr>
                    </a:p>
                    <a:p>
                      <a:pPr marL="914400" lvl="1" indent="-228600" algn="l">
                        <a:buFont typeface="Arial"/>
                        <a:buChar char="•"/>
                      </a:pPr>
                      <a:r>
                        <a:rPr lang="nl-NL" sz="1200" cap="none" spc="0" dirty="0">
                          <a:solidFill>
                            <a:schemeClr val="tx1"/>
                          </a:solidFill>
                          <a:effectLst/>
                          <a:latin typeface="+mn-lt"/>
                        </a:rPr>
                        <a:t>bijkomend voor </a:t>
                      </a:r>
                      <a:r>
                        <a:rPr lang="nl-NL" sz="1200" u="sng" cap="none" spc="0" dirty="0">
                          <a:solidFill>
                            <a:schemeClr val="tx1"/>
                          </a:solidFill>
                          <a:effectLst/>
                          <a:latin typeface="+mn-lt"/>
                        </a:rPr>
                        <a:t>alle leerondersteuners</a:t>
                      </a:r>
                      <a:r>
                        <a:rPr lang="nl-NL" sz="1200" cap="none" spc="0" dirty="0">
                          <a:solidFill>
                            <a:schemeClr val="tx1"/>
                          </a:solidFill>
                          <a:effectLst/>
                          <a:latin typeface="+mn-lt"/>
                        </a:rPr>
                        <a:t>: aantal jaren ervaring met ondersteuning/leersteun, aantal lopende leersteuntrajecten, de types waarvoor de leerondersteuner ondersteunt </a:t>
                      </a:r>
                    </a:p>
                    <a:p>
                      <a:pPr marL="685800" lvl="1" indent="0" algn="l">
                        <a:buFont typeface="Arial"/>
                        <a:buNone/>
                      </a:pPr>
                      <a:endParaRPr lang="nl-NL" sz="1200" dirty="0">
                        <a:latin typeface="+mn-lt"/>
                      </a:endParaRPr>
                    </a:p>
                  </a:txBody>
                  <a:tcPr marL="0" marR="9682" marT="14939" marB="49795" anchor="ctr">
                    <a:lnL w="12700" cmpd="sng">
                      <a:noFill/>
                      <a:prstDash val="solid"/>
                    </a:lnL>
                    <a:lnR w="12700" cmpd="sng">
                      <a:noFill/>
                      <a:prstDash val="solid"/>
                    </a:lnR>
                    <a:lnT w="9525" cap="flat" cmpd="sng" algn="ctr">
                      <a:noFill/>
                      <a:prstDash val="solid"/>
                      <a:round/>
                      <a:headEnd type="none" w="med" len="med"/>
                      <a:tailEnd type="none" w="med" len="med"/>
                    </a:lnT>
                    <a:lnB w="12700" cmpd="sng">
                      <a:noFill/>
                      <a:prstDash val="soli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0" i="0" u="none" strike="noStrike" cap="none" spc="0" noProof="0">
                          <a:solidFill>
                            <a:schemeClr val="tx1"/>
                          </a:solidFill>
                          <a:effectLst/>
                          <a:latin typeface="Wingdings"/>
                          <a:sym typeface="Wingdings"/>
                        </a:rPr>
                        <a:t>n</a:t>
                      </a:r>
                      <a:endParaRPr lang="nl-NL" sz="900" b="0" i="0" u="none" strike="noStrike" cap="none" spc="0" noProof="0">
                        <a:solidFill>
                          <a:srgbClr val="000000"/>
                        </a:solidFill>
                        <a:effectLst/>
                        <a:latin typeface="Wingdings"/>
                        <a:sym typeface="Wingdings"/>
                      </a:endParaRPr>
                    </a:p>
                    <a:p>
                      <a:pPr algn="ctr"/>
                      <a:endParaRPr lang="nl-NL" sz="900" cap="none" spc="0">
                        <a:solidFill>
                          <a:schemeClr val="tx1"/>
                        </a:solidFill>
                        <a:effectLst/>
                        <a:latin typeface="Wingdings"/>
                        <a:sym typeface="Wingdings"/>
                      </a:endParaRPr>
                    </a:p>
                  </a:txBody>
                  <a:tcPr marL="0" marR="9682" marT="14939" marB="49795" anchor="ctr">
                    <a:lnL w="12700" cmpd="sng">
                      <a:noFill/>
                      <a:prstDash val="solid"/>
                    </a:lnL>
                    <a:lnR w="12700" cmpd="sng">
                      <a:noFill/>
                      <a:prstDash val="solid"/>
                    </a:lnR>
                    <a:lnT w="9525" cap="flat" cmpd="sng" algn="ctr">
                      <a:noFill/>
                      <a:prstDash val="solid"/>
                      <a:round/>
                      <a:headEnd type="none" w="med" len="med"/>
                      <a:tailEnd type="none" w="med" len="med"/>
                    </a:lnT>
                    <a:lnB w="12700" cmpd="sng">
                      <a:noFill/>
                      <a:prstDash val="soli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900" cap="none" spc="0">
                        <a:solidFill>
                          <a:schemeClr val="tx1"/>
                        </a:solidFill>
                        <a:effectLst/>
                        <a:latin typeface="Wingdings"/>
                        <a:sym typeface="Wingding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900" cap="none" spc="0">
                        <a:solidFill>
                          <a:schemeClr val="tx1"/>
                        </a:solidFill>
                        <a:effectLst/>
                        <a:latin typeface="Wingdings"/>
                        <a:sym typeface="Wingding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900" cap="none" spc="0">
                        <a:solidFill>
                          <a:schemeClr val="tx1"/>
                        </a:solidFill>
                        <a:effectLst/>
                        <a:latin typeface="Wingdings"/>
                        <a:sym typeface="Wingding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900" cap="none" spc="0">
                        <a:solidFill>
                          <a:schemeClr val="tx1"/>
                        </a:solidFill>
                        <a:effectLst/>
                        <a:latin typeface="Wingdings"/>
                        <a:sym typeface="Wingding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900" cap="none" spc="0">
                        <a:solidFill>
                          <a:schemeClr val="tx1"/>
                        </a:solidFill>
                        <a:effectLst/>
                        <a:latin typeface="Wingdings"/>
                        <a:sym typeface="Wingding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900" cap="none" spc="0">
                        <a:solidFill>
                          <a:schemeClr val="tx1"/>
                        </a:solidFill>
                        <a:effectLst/>
                        <a:latin typeface="Wingdings"/>
                        <a:sym typeface="Wingding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900" cap="none" spc="0">
                        <a:solidFill>
                          <a:schemeClr val="tx1"/>
                        </a:solidFill>
                        <a:effectLst/>
                        <a:latin typeface="Wingdings"/>
                        <a:sym typeface="Wingding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900" cap="none" spc="0">
                        <a:solidFill>
                          <a:schemeClr val="tx1"/>
                        </a:solidFill>
                        <a:effectLst/>
                        <a:latin typeface="Wingdings"/>
                        <a:sym typeface="Wingdings"/>
                      </a:endParaRPr>
                    </a:p>
                    <a:p>
                      <a:pPr algn="ctr"/>
                      <a:endParaRPr lang="nl-NL" sz="900" cap="none" spc="0">
                        <a:solidFill>
                          <a:schemeClr val="tx1"/>
                        </a:solidFill>
                        <a:effectLst/>
                        <a:latin typeface="Wingdings"/>
                        <a:sym typeface="Wingdings"/>
                      </a:endParaRPr>
                    </a:p>
                  </a:txBody>
                  <a:tcPr marL="0" marR="9682" marT="14939" marB="49795" anchor="ctr">
                    <a:lnL w="12700" cmpd="sng">
                      <a:noFill/>
                      <a:prstDash val="solid"/>
                    </a:lnL>
                    <a:lnR w="12700" cmpd="sng">
                      <a:noFill/>
                      <a:prstDash val="solid"/>
                    </a:lnR>
                    <a:lnT w="9525" cap="flat" cmpd="sng" algn="ctr">
                      <a:noFill/>
                      <a:prstDash val="solid"/>
                      <a:round/>
                      <a:headEnd type="none" w="med" len="med"/>
                      <a:tailEnd type="none" w="med" len="med"/>
                    </a:lnT>
                    <a:lnB w="12700" cmpd="sng">
                      <a:noFill/>
                      <a:prstDash val="solid"/>
                    </a:lnB>
                    <a:solidFill>
                      <a:schemeClr val="accent3">
                        <a:lumMod val="20000"/>
                        <a:lumOff val="80000"/>
                      </a:schemeClr>
                    </a:solidFill>
                  </a:tcPr>
                </a:tc>
                <a:extLst>
                  <a:ext uri="{0D108BD9-81ED-4DB2-BD59-A6C34878D82A}">
                    <a16:rowId xmlns:a16="http://schemas.microsoft.com/office/drawing/2014/main" val="1866456970"/>
                  </a:ext>
                </a:extLst>
              </a:tr>
              <a:tr h="1476614">
                <a:tc>
                  <a:txBody>
                    <a:bodyPr/>
                    <a:lstStyle/>
                    <a:p>
                      <a:pPr marL="685800" lvl="1" indent="0" algn="l">
                        <a:buFont typeface="Arial"/>
                        <a:buNone/>
                      </a:pPr>
                      <a:endParaRPr lang="nl-NL" sz="1200" b="0" i="0" u="none" strike="noStrike" cap="none" spc="0" noProof="0" dirty="0">
                        <a:solidFill>
                          <a:schemeClr val="tx1"/>
                        </a:solidFill>
                        <a:effectLst/>
                      </a:endParaRPr>
                    </a:p>
                    <a:p>
                      <a:pPr marL="914400" lvl="1" indent="-228600" algn="l">
                        <a:buFont typeface="Arial"/>
                        <a:buChar char="•"/>
                      </a:pPr>
                      <a:r>
                        <a:rPr lang="nl-NL" sz="1200" b="0" i="0" u="none" strike="noStrike" cap="none" spc="0" noProof="0" dirty="0">
                          <a:solidFill>
                            <a:schemeClr val="tx1"/>
                          </a:solidFill>
                          <a:effectLst/>
                        </a:rPr>
                        <a:t>Voor de 9 geselecteerde ondersteuners voor ALLE lopende leersteuntrajecten:</a:t>
                      </a:r>
                    </a:p>
                    <a:p>
                      <a:pPr marL="1371600" marR="0" lvl="2" indent="-228600" algn="l" defTabSz="914400" rtl="0" eaLnBrk="1" fontAlgn="auto" latinLnBrk="0" hangingPunct="1">
                        <a:lnSpc>
                          <a:spcPct val="100000"/>
                        </a:lnSpc>
                        <a:spcBef>
                          <a:spcPts val="0"/>
                        </a:spcBef>
                        <a:spcAft>
                          <a:spcPts val="0"/>
                        </a:spcAft>
                        <a:buClrTx/>
                        <a:buSzTx/>
                        <a:buFont typeface="Courier New"/>
                        <a:buChar char="o"/>
                        <a:tabLst/>
                        <a:defRPr/>
                      </a:pPr>
                      <a:r>
                        <a:rPr lang="nl-NL" sz="1200" cap="none" spc="0" dirty="0">
                          <a:solidFill>
                            <a:schemeClr val="tx1"/>
                          </a:solidFill>
                          <a:effectLst/>
                          <a:latin typeface="+mn-lt"/>
                        </a:rPr>
                        <a:t>geslacht en leeftijd van de leerling</a:t>
                      </a:r>
                    </a:p>
                    <a:p>
                      <a:pPr marL="1371600" marR="0" lvl="2" indent="-228600" algn="l" defTabSz="914400" rtl="0" eaLnBrk="1" fontAlgn="auto" latinLnBrk="0" hangingPunct="1">
                        <a:lnSpc>
                          <a:spcPct val="100000"/>
                        </a:lnSpc>
                        <a:spcBef>
                          <a:spcPts val="0"/>
                        </a:spcBef>
                        <a:spcAft>
                          <a:spcPts val="0"/>
                        </a:spcAft>
                        <a:buClrTx/>
                        <a:buSzTx/>
                        <a:buFont typeface="Courier New"/>
                        <a:buChar char="o"/>
                        <a:tabLst/>
                        <a:defRPr/>
                      </a:pPr>
                      <a:r>
                        <a:rPr lang="nl-NL" sz="1200" cap="none" spc="0" dirty="0">
                          <a:solidFill>
                            <a:schemeClr val="tx1"/>
                          </a:solidFill>
                          <a:effectLst/>
                          <a:latin typeface="+mn-lt"/>
                        </a:rPr>
                        <a:t>het soort verslag (gemotiveerd verslag, verslag, GC-verslag, IAC-verslag of OV4-verslag) met het onderliggend type</a:t>
                      </a:r>
                    </a:p>
                    <a:p>
                      <a:pPr marL="1371600" marR="0" lvl="2" indent="-228600" algn="l" rtl="0" eaLnBrk="1" fontAlgn="auto" latinLnBrk="0" hangingPunct="1">
                        <a:lnSpc>
                          <a:spcPct val="100000"/>
                        </a:lnSpc>
                        <a:spcBef>
                          <a:spcPts val="0"/>
                        </a:spcBef>
                        <a:spcAft>
                          <a:spcPts val="0"/>
                        </a:spcAft>
                        <a:buClrTx/>
                        <a:buSzTx/>
                        <a:buFont typeface="Courier New"/>
                        <a:buChar char="o"/>
                      </a:pPr>
                      <a:r>
                        <a:rPr lang="nl-NL" sz="1200" cap="none" spc="0" dirty="0">
                          <a:solidFill>
                            <a:schemeClr val="tx1"/>
                          </a:solidFill>
                          <a:effectLst/>
                          <a:latin typeface="+mn-lt"/>
                        </a:rPr>
                        <a:t>het soort leersteun: leerlinggericht, </a:t>
                      </a:r>
                      <a:r>
                        <a:rPr lang="nl-NL" sz="1200" cap="none" spc="0" dirty="0" err="1">
                          <a:solidFill>
                            <a:schemeClr val="tx1"/>
                          </a:solidFill>
                          <a:effectLst/>
                          <a:latin typeface="+mn-lt"/>
                        </a:rPr>
                        <a:t>leraargericht</a:t>
                      </a:r>
                      <a:r>
                        <a:rPr lang="nl-NL" sz="1200" cap="none" spc="0" dirty="0">
                          <a:solidFill>
                            <a:schemeClr val="tx1"/>
                          </a:solidFill>
                          <a:effectLst/>
                          <a:latin typeface="+mn-lt"/>
                        </a:rPr>
                        <a:t> of beide</a:t>
                      </a:r>
                    </a:p>
                  </a:txBody>
                  <a:tcPr marL="0" marR="9682" marT="14939" marB="49795" anchor="ctr">
                    <a:lnL w="12700" cmpd="sng">
                      <a:noFill/>
                      <a:prstDash val="solid"/>
                    </a:lnL>
                    <a:lnR w="12700" cmpd="sng">
                      <a:noFill/>
                      <a:prstDash val="solid"/>
                    </a:lnR>
                    <a:lnT w="9525" cap="flat" cmpd="sng" algn="ctr">
                      <a:noFill/>
                      <a:prstDash val="solid"/>
                    </a:lnT>
                    <a:lnB w="12700" cmpd="sng">
                      <a:noFill/>
                      <a:prstDash val="soli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cap="none" spc="0" dirty="0">
                          <a:solidFill>
                            <a:schemeClr val="tx1"/>
                          </a:solidFill>
                          <a:effectLst/>
                          <a:latin typeface="Wingdings"/>
                          <a:sym typeface="Wingdings"/>
                        </a:rPr>
                        <a:t>n</a:t>
                      </a:r>
                    </a:p>
                    <a:p>
                      <a:pPr algn="ctr"/>
                      <a:endParaRPr lang="nl-NL" sz="900" cap="none" spc="0" dirty="0">
                        <a:solidFill>
                          <a:schemeClr val="tx1"/>
                        </a:solidFill>
                        <a:effectLst/>
                        <a:latin typeface="Wingdings"/>
                        <a:sym typeface="Wingdings"/>
                      </a:endParaRPr>
                    </a:p>
                  </a:txBody>
                  <a:tcPr marL="0" marR="9682" marT="14939" marB="49795" anchor="ctr">
                    <a:lnL w="12700" cmpd="sng">
                      <a:noFill/>
                      <a:prstDash val="solid"/>
                    </a:lnL>
                    <a:lnR w="12700" cmpd="sng">
                      <a:noFill/>
                      <a:prstDash val="solid"/>
                    </a:lnR>
                    <a:lnT w="9525" cap="flat" cmpd="sng" algn="ctr">
                      <a:noFill/>
                      <a:prstDash val="solid"/>
                      <a:round/>
                      <a:headEnd type="none" w="med" len="med"/>
                      <a:tailEnd type="none" w="med" len="med"/>
                    </a:lnT>
                    <a:lnB w="12700" cmpd="sng">
                      <a:noFill/>
                      <a:prstDash val="solid"/>
                    </a:lnB>
                    <a:solidFill>
                      <a:schemeClr val="accent4">
                        <a:lumMod val="20000"/>
                        <a:lumOff val="80000"/>
                      </a:schemeClr>
                    </a:solidFill>
                  </a:tcPr>
                </a:tc>
                <a:tc>
                  <a:txBody>
                    <a:bodyPr/>
                    <a:lstStyle/>
                    <a:p>
                      <a:pPr algn="ctr"/>
                      <a:endParaRPr lang="nl-NL" sz="900" cap="none" spc="0">
                        <a:solidFill>
                          <a:schemeClr val="tx1"/>
                        </a:solidFill>
                        <a:effectLst/>
                        <a:latin typeface="Wingdings"/>
                        <a:sym typeface="Wingdings"/>
                      </a:endParaRPr>
                    </a:p>
                  </a:txBody>
                  <a:tcPr marL="0" marR="9682" marT="14939" marB="49795" anchor="ctr">
                    <a:lnL w="12700" cmpd="sng">
                      <a:noFill/>
                      <a:prstDash val="solid"/>
                    </a:lnL>
                    <a:lnR w="12700" cmpd="sng">
                      <a:noFill/>
                      <a:prstDash val="solid"/>
                    </a:lnR>
                    <a:lnT w="9525" cap="flat" cmpd="sng" algn="ctr">
                      <a:noFill/>
                      <a:prstDash val="solid"/>
                    </a:lnT>
                    <a:lnB w="12700" cmpd="sng">
                      <a:noFill/>
                      <a:prstDash val="solid"/>
                    </a:lnB>
                    <a:solidFill>
                      <a:schemeClr val="accent3">
                        <a:lumMod val="20000"/>
                        <a:lumOff val="80000"/>
                      </a:schemeClr>
                    </a:solidFill>
                  </a:tcPr>
                </a:tc>
                <a:extLst>
                  <a:ext uri="{0D108BD9-81ED-4DB2-BD59-A6C34878D82A}">
                    <a16:rowId xmlns:a16="http://schemas.microsoft.com/office/drawing/2014/main" val="1422696055"/>
                  </a:ext>
                </a:extLst>
              </a:tr>
              <a:tr h="531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cap="none" spc="0" noProof="0" dirty="0">
                          <a:solidFill>
                            <a:schemeClr val="tx1"/>
                          </a:solidFill>
                          <a:effectLst/>
                        </a:rPr>
                        <a:t>Voor de 18 geselecteerde casussen: (digitale) toegang tot en inzagerecht in de centrumeigen functionele documenten waarmee het leersteuncentrum </a:t>
                      </a:r>
                      <a:r>
                        <a:rPr lang="nl-NL" sz="1200" cap="none" spc="0" dirty="0">
                          <a:solidFill>
                            <a:schemeClr val="tx1"/>
                          </a:solidFill>
                          <a:effectLst/>
                          <a:latin typeface="+mn-lt"/>
                        </a:rPr>
                        <a:t>het handelingsplanmatig werken vormgeeft</a:t>
                      </a:r>
                    </a:p>
                  </a:txBody>
                  <a:tcPr marL="0" marR="9682" marT="14939" marB="49795" anchor="ctr">
                    <a:lnL w="12700" cmpd="sng">
                      <a:noFill/>
                      <a:prstDash val="solid"/>
                    </a:lnL>
                    <a:lnR w="12700" cmpd="sng">
                      <a:noFill/>
                      <a:prstDash val="solid"/>
                    </a:lnR>
                    <a:lnT w="9525" cap="flat" cmpd="sng" algn="ctr">
                      <a:noFill/>
                      <a:prstDash val="solid"/>
                    </a:lnT>
                    <a:lnB w="12700" cmpd="sng">
                      <a:noFill/>
                      <a:prstDash val="solid"/>
                    </a:lnB>
                    <a:solidFill>
                      <a:schemeClr val="bg1"/>
                    </a:solidFill>
                  </a:tcPr>
                </a:tc>
                <a:tc>
                  <a:txBody>
                    <a:bodyPr/>
                    <a:lstStyle/>
                    <a:p>
                      <a:pPr algn="ctr"/>
                      <a:endParaRPr lang="nl-NL" sz="900" cap="none" spc="0">
                        <a:solidFill>
                          <a:schemeClr val="tx1"/>
                        </a:solidFill>
                        <a:effectLst/>
                        <a:latin typeface="Wingdings"/>
                        <a:sym typeface="Wingdings"/>
                      </a:endParaRPr>
                    </a:p>
                  </a:txBody>
                  <a:tcPr marL="0" marR="9682" marT="14939" marB="49795" anchor="ctr">
                    <a:lnL w="12700" cmpd="sng">
                      <a:noFill/>
                      <a:prstDash val="solid"/>
                    </a:lnL>
                    <a:lnR w="12700" cmpd="sng">
                      <a:noFill/>
                      <a:prstDash val="solid"/>
                    </a:lnR>
                    <a:lnT w="9525" cap="flat" cmpd="sng" algn="ctr">
                      <a:noFill/>
                      <a:prstDash val="solid"/>
                      <a:round/>
                      <a:headEnd type="none" w="med" len="med"/>
                      <a:tailEnd type="none" w="med" len="med"/>
                    </a:lnT>
                    <a:lnB w="12700" cmpd="sng">
                      <a:noFill/>
                      <a:prstDash val="soli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cap="none" spc="0">
                          <a:solidFill>
                            <a:schemeClr val="tx1"/>
                          </a:solidFill>
                          <a:effectLst/>
                          <a:latin typeface="Wingdings"/>
                          <a:sym typeface="Wingdings"/>
                        </a:rPr>
                        <a:t>n</a:t>
                      </a:r>
                    </a:p>
                    <a:p>
                      <a:pPr algn="ctr"/>
                      <a:endParaRPr lang="nl-NL" sz="900" cap="none" spc="0">
                        <a:solidFill>
                          <a:schemeClr val="tx1"/>
                        </a:solidFill>
                        <a:effectLst/>
                        <a:latin typeface="Wingdings"/>
                        <a:sym typeface="Wingdings"/>
                      </a:endParaRPr>
                    </a:p>
                  </a:txBody>
                  <a:tcPr marL="0" marR="9682" marT="14939" marB="49795" anchor="ctr">
                    <a:lnL w="12700" cmpd="sng">
                      <a:noFill/>
                      <a:prstDash val="solid"/>
                    </a:lnL>
                    <a:lnR w="12700" cmpd="sng">
                      <a:noFill/>
                      <a:prstDash val="solid"/>
                    </a:lnR>
                    <a:lnT w="9525" cap="flat" cmpd="sng" algn="ctr">
                      <a:noFill/>
                      <a:prstDash val="solid"/>
                    </a:lnT>
                    <a:lnB w="12700" cmpd="sng">
                      <a:noFill/>
                      <a:prstDash val="solid"/>
                    </a:lnB>
                    <a:solidFill>
                      <a:schemeClr val="accent3">
                        <a:lumMod val="20000"/>
                        <a:lumOff val="80000"/>
                      </a:schemeClr>
                    </a:solidFill>
                  </a:tcPr>
                </a:tc>
                <a:extLst>
                  <a:ext uri="{0D108BD9-81ED-4DB2-BD59-A6C34878D82A}">
                    <a16:rowId xmlns:a16="http://schemas.microsoft.com/office/drawing/2014/main" val="2315174733"/>
                  </a:ext>
                </a:extLst>
              </a:tr>
              <a:tr h="2266677">
                <a:tc>
                  <a:txBody>
                    <a:bodyPr/>
                    <a:lstStyle/>
                    <a:p>
                      <a:pPr algn="l"/>
                      <a:r>
                        <a:rPr lang="nl-NL" sz="1200" cap="none" spc="0" dirty="0">
                          <a:solidFill>
                            <a:schemeClr val="tx1"/>
                          </a:solidFill>
                          <a:effectLst/>
                          <a:latin typeface="Calibri"/>
                        </a:rPr>
                        <a:t>Kwaliteitsontwikkeling en kernprocessen:</a:t>
                      </a:r>
                    </a:p>
                    <a:p>
                      <a:pPr marL="457200" indent="-228600" algn="l"/>
                      <a:r>
                        <a:rPr lang="nl-NL" sz="1200" cap="none" spc="0" dirty="0">
                          <a:solidFill>
                            <a:schemeClr val="tx1"/>
                          </a:solidFill>
                          <a:effectLst/>
                          <a:latin typeface="Calibri"/>
                        </a:rPr>
                        <a:t>-     Organogram</a:t>
                      </a:r>
                    </a:p>
                    <a:p>
                      <a:pPr marL="457200" indent="-228600" algn="l"/>
                      <a:r>
                        <a:rPr lang="nl-NL" sz="1200" cap="none" spc="0" dirty="0">
                          <a:solidFill>
                            <a:schemeClr val="tx1"/>
                          </a:solidFill>
                          <a:effectLst/>
                          <a:latin typeface="Calibri"/>
                        </a:rPr>
                        <a:t>-     Centrumeigen functionele documenten waarmee het leersteuncentrum het beleid, de leersteun en de samenwerking vormgeeft</a:t>
                      </a:r>
                      <a:endParaRPr lang="nl-NL" sz="1200" dirty="0">
                        <a:latin typeface="Calibri"/>
                      </a:endParaRPr>
                    </a:p>
                    <a:p>
                      <a:pPr marL="457200" indent="-228600" algn="l"/>
                      <a:r>
                        <a:rPr lang="nl-NL" sz="1200" cap="none" spc="0" dirty="0">
                          <a:solidFill>
                            <a:schemeClr val="tx1"/>
                          </a:solidFill>
                          <a:effectLst/>
                          <a:latin typeface="Calibri"/>
                        </a:rPr>
                        <a:t>-     Het centrumeigen vormings- en professionaliseringsplan</a:t>
                      </a:r>
                      <a:endParaRPr lang="nl-NL" sz="1200" dirty="0">
                        <a:latin typeface="Calibri"/>
                      </a:endParaRPr>
                    </a:p>
                    <a:p>
                      <a:pPr marL="457200" indent="-228600" algn="l"/>
                      <a:r>
                        <a:rPr lang="nl-NL" sz="1200" cap="none" spc="0" dirty="0">
                          <a:solidFill>
                            <a:schemeClr val="tx1"/>
                          </a:solidFill>
                          <a:effectLst/>
                          <a:latin typeface="Calibri"/>
                        </a:rPr>
                        <a:t>-     Samenwerkingsafspraken met scholen</a:t>
                      </a:r>
                      <a:endParaRPr lang="nl-NL" sz="1200" dirty="0">
                        <a:latin typeface="Calibri"/>
                      </a:endParaRPr>
                    </a:p>
                    <a:p>
                      <a:pPr marL="457200" indent="-228600" algn="l"/>
                      <a:r>
                        <a:rPr lang="nl-NL" sz="1200" cap="none" spc="0" dirty="0">
                          <a:solidFill>
                            <a:schemeClr val="tx1"/>
                          </a:solidFill>
                          <a:effectLst/>
                          <a:latin typeface="Calibri"/>
                        </a:rPr>
                        <a:t>-     Samenwerkingsafspraken met het LSC waar er structureel mee samengewerkt wordt</a:t>
                      </a:r>
                      <a:endParaRPr lang="nl-NL" sz="1200" dirty="0">
                        <a:latin typeface="Calibri"/>
                      </a:endParaRPr>
                    </a:p>
                    <a:p>
                      <a:pPr marL="457200" indent="-228600" algn="l"/>
                      <a:r>
                        <a:rPr lang="nl-NL" sz="1200" cap="none" spc="0" dirty="0">
                          <a:solidFill>
                            <a:schemeClr val="tx1"/>
                          </a:solidFill>
                          <a:effectLst/>
                          <a:latin typeface="Calibri"/>
                        </a:rPr>
                        <a:t>-     </a:t>
                      </a:r>
                      <a:r>
                        <a:rPr lang="nl-NL" sz="1200" b="0" cap="none" spc="0" dirty="0">
                          <a:solidFill>
                            <a:schemeClr val="tx1"/>
                          </a:solidFill>
                          <a:effectLst/>
                          <a:latin typeface="Calibri"/>
                        </a:rPr>
                        <a:t>Leersteunraad: samenstelling </a:t>
                      </a:r>
                      <a:r>
                        <a:rPr lang="nl-NL" sz="1200" cap="none" spc="0" dirty="0">
                          <a:solidFill>
                            <a:schemeClr val="tx1"/>
                          </a:solidFill>
                          <a:effectLst/>
                          <a:latin typeface="Calibri"/>
                        </a:rPr>
                        <a:t>en verslagen</a:t>
                      </a:r>
                      <a:endParaRPr lang="nl-NL" sz="1200" dirty="0">
                        <a:latin typeface="Calibri"/>
                      </a:endParaRPr>
                    </a:p>
                  </a:txBody>
                  <a:tcPr marL="0" marR="9682" marT="14939" marB="49795"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lvl="0" algn="ctr">
                        <a:buNone/>
                      </a:pPr>
                      <a:endParaRPr lang="nl-NL" sz="900" cap="none" spc="0" dirty="0">
                        <a:solidFill>
                          <a:schemeClr val="tx1"/>
                        </a:solidFill>
                        <a:effectLst/>
                        <a:latin typeface="Calibri"/>
                      </a:endParaRPr>
                    </a:p>
                  </a:txBody>
                  <a:tcPr marL="0" marR="9682" marT="14939" marB="49795" anchor="ctr">
                    <a:lnL w="12700" cmpd="sng">
                      <a:noFill/>
                      <a:prstDash val="solid"/>
                    </a:lnL>
                    <a:lnR w="12700" cmpd="sng">
                      <a:noFill/>
                      <a:prstDash val="solid"/>
                    </a:lnR>
                    <a:lnT w="12700" cmpd="sng">
                      <a:noFill/>
                      <a:prstDash val="solid"/>
                    </a:lnT>
                    <a:lnB w="9525" cap="flat" cmpd="sng" algn="ctr">
                      <a:solidFill>
                        <a:schemeClr val="tx1"/>
                      </a:solidFill>
                      <a:prstDash val="soli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0" i="0" u="none" strike="noStrike" cap="none" spc="0" noProof="0" dirty="0">
                          <a:solidFill>
                            <a:schemeClr val="tx1"/>
                          </a:solidFill>
                          <a:effectLst/>
                          <a:latin typeface="Wingdings"/>
                          <a:sym typeface="Wingdings"/>
                        </a:rPr>
                        <a:t>n</a:t>
                      </a:r>
                      <a:endParaRPr lang="nl-NL" sz="900" b="0" i="0" u="none" strike="noStrike" cap="none" spc="0" noProof="0" dirty="0">
                        <a:solidFill>
                          <a:srgbClr val="000000"/>
                        </a:solidFill>
                        <a:effectLst/>
                        <a:latin typeface="Wingdings"/>
                        <a:sym typeface="Wingdings"/>
                      </a:endParaRPr>
                    </a:p>
                    <a:p>
                      <a:pPr lvl="0" algn="ctr">
                        <a:buNone/>
                      </a:pPr>
                      <a:endParaRPr lang="nl-NL" sz="900" cap="none" spc="0" dirty="0">
                        <a:solidFill>
                          <a:schemeClr val="tx1"/>
                        </a:solidFill>
                        <a:effectLst/>
                        <a:latin typeface="Calibri"/>
                      </a:endParaRPr>
                    </a:p>
                  </a:txBody>
                  <a:tcPr marL="0" marR="9682" marT="14939" marB="49795" anchor="ctr">
                    <a:lnL w="12700" cmpd="sng">
                      <a:noFill/>
                      <a:prstDash val="solid"/>
                    </a:lnL>
                    <a:lnR w="12700" cmpd="sng">
                      <a:noFill/>
                      <a:prstDash val="solid"/>
                    </a:lnR>
                    <a:lnT w="12700" cmpd="sng">
                      <a:noFill/>
                      <a:prstDash val="solid"/>
                    </a:lnT>
                    <a:lnB w="9525" cap="flat" cmpd="sng" algn="ctr">
                      <a:solidFill>
                        <a:schemeClr val="tx1"/>
                      </a:solidFill>
                      <a:prstDash val="solid"/>
                    </a:lnB>
                    <a:solidFill>
                      <a:schemeClr val="accent3">
                        <a:lumMod val="20000"/>
                        <a:lumOff val="80000"/>
                      </a:schemeClr>
                    </a:solidFill>
                  </a:tcPr>
                </a:tc>
                <a:extLst>
                  <a:ext uri="{0D108BD9-81ED-4DB2-BD59-A6C34878D82A}">
                    <a16:rowId xmlns:a16="http://schemas.microsoft.com/office/drawing/2014/main" val="3529909846"/>
                  </a:ext>
                </a:extLst>
              </a:tr>
            </a:tbl>
          </a:graphicData>
        </a:graphic>
      </p:graphicFrame>
    </p:spTree>
    <p:extLst>
      <p:ext uri="{BB962C8B-B14F-4D97-AF65-F5344CB8AC3E}">
        <p14:creationId xmlns:p14="http://schemas.microsoft.com/office/powerpoint/2010/main" val="95959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Onze opdracht</a:t>
            </a:r>
          </a:p>
        </p:txBody>
      </p:sp>
      <p:sp>
        <p:nvSpPr>
          <p:cNvPr id="3" name="Tijdelijke aanduiding voor inhoud 2"/>
          <p:cNvSpPr>
            <a:spLocks noGrp="1"/>
          </p:cNvSpPr>
          <p:nvPr>
            <p:ph idx="1"/>
          </p:nvPr>
        </p:nvSpPr>
        <p:spPr/>
        <p:txBody>
          <a:bodyPr/>
          <a:lstStyle/>
          <a:p>
            <a:pPr marL="0" indent="0" algn="ctr">
              <a:lnSpc>
                <a:spcPct val="115000"/>
              </a:lnSpc>
              <a:buNone/>
            </a:pPr>
            <a:r>
              <a:rPr lang="nl-BE">
                <a:effectLst/>
                <a:ea typeface="Times" panose="02020603050405020304" pitchFamily="18" charset="0"/>
                <a:cs typeface="Arial" panose="020B0604020202020204" pitchFamily="34" charset="0"/>
              </a:rPr>
              <a:t>Uit het decreet Leersteun, art. </a:t>
            </a:r>
            <a:r>
              <a:rPr lang="nl-BE">
                <a:ea typeface="Times" panose="02020603050405020304" pitchFamily="18" charset="0"/>
                <a:cs typeface="Arial" panose="020B0604020202020204" pitchFamily="34" charset="0"/>
              </a:rPr>
              <a:t>29</a:t>
            </a:r>
            <a:r>
              <a:rPr lang="nl-BE">
                <a:effectLst/>
                <a:ea typeface="Times" panose="02020603050405020304" pitchFamily="18" charset="0"/>
                <a:cs typeface="Arial" panose="020B0604020202020204" pitchFamily="34" charset="0"/>
              </a:rPr>
              <a:t>:</a:t>
            </a:r>
            <a:endParaRPr lang="nl-NL" sz="1600" b="0" i="0">
              <a:solidFill>
                <a:srgbClr val="2A5C71"/>
              </a:solidFill>
              <a:effectLst/>
              <a:latin typeface="Trebuchet MS" panose="020B0603020202020204" pitchFamily="34" charset="0"/>
            </a:endParaRPr>
          </a:p>
          <a:p>
            <a:pPr marL="0" indent="0" algn="l">
              <a:buNone/>
            </a:pPr>
            <a:r>
              <a:rPr lang="nl-NL" sz="1800" b="0" i="0">
                <a:solidFill>
                  <a:srgbClr val="333333"/>
                </a:solidFill>
                <a:effectLst/>
              </a:rPr>
              <a:t>§1. Leersteuncentra die opgenomen zijn in het protocol, vermeld in artikel 21, zijn </a:t>
            </a:r>
            <a:r>
              <a:rPr lang="nl-NL" sz="1800" b="0" i="0">
                <a:solidFill>
                  <a:srgbClr val="00B050"/>
                </a:solidFill>
                <a:effectLst/>
              </a:rPr>
              <a:t>voorlopig erkend voor schooljaar 2023-2024 en schooljaar 2024-2025</a:t>
            </a:r>
            <a:r>
              <a:rPr lang="nl-NL" sz="1800" b="0" i="0">
                <a:solidFill>
                  <a:srgbClr val="333333"/>
                </a:solidFill>
                <a:effectLst/>
              </a:rPr>
              <a:t>.</a:t>
            </a:r>
          </a:p>
          <a:p>
            <a:pPr marL="0" indent="0" algn="l">
              <a:buNone/>
            </a:pPr>
            <a:r>
              <a:rPr lang="nl-NL" sz="1800" b="0" i="0">
                <a:solidFill>
                  <a:srgbClr val="333333"/>
                </a:solidFill>
                <a:effectLst/>
              </a:rPr>
              <a:t>§2. </a:t>
            </a:r>
            <a:r>
              <a:rPr lang="nl-NL" sz="1800" b="0" i="0">
                <a:solidFill>
                  <a:srgbClr val="00B050"/>
                </a:solidFill>
                <a:effectLst/>
              </a:rPr>
              <a:t>In het schooljaar 2023-2024 onderzoekt de onderwijsinspectie, via een doorlichting ter plaatse</a:t>
            </a:r>
            <a:r>
              <a:rPr lang="nl-NL" sz="1800" b="0" i="0">
                <a:solidFill>
                  <a:srgbClr val="333333"/>
                </a:solidFill>
                <a:effectLst/>
              </a:rPr>
              <a:t>, of het leersteuncentrum dat is opgenomen in het protocol, vermeld in artikel 21, en is opgericht vanaf schooljaar 2023-2024, </a:t>
            </a:r>
            <a:r>
              <a:rPr lang="nl-NL" sz="1800" b="0" i="0">
                <a:solidFill>
                  <a:srgbClr val="00B050"/>
                </a:solidFill>
                <a:effectLst/>
              </a:rPr>
              <a:t>voldoet aan de decretaal vastgelegde voorwaarden voor een erkenning</a:t>
            </a:r>
            <a:r>
              <a:rPr lang="nl-NL" sz="1800" b="0" i="0">
                <a:solidFill>
                  <a:srgbClr val="333333"/>
                </a:solidFill>
                <a:effectLst/>
              </a:rPr>
              <a:t> als vermeld in artikel 28.</a:t>
            </a:r>
          </a:p>
          <a:p>
            <a:pPr marL="0" indent="0" algn="l">
              <a:buNone/>
            </a:pPr>
            <a:r>
              <a:rPr lang="nl-NL" sz="1800" b="0" i="0">
                <a:solidFill>
                  <a:srgbClr val="333333"/>
                </a:solidFill>
                <a:effectLst/>
              </a:rPr>
              <a:t>Na de doorlichting bezorgt de onderwijsinspectie een rapport met een advies aan de Vlaamse Regering. De Vlaamse Regering beslist uiterlijk op 30 november 2024 over de erkenning.</a:t>
            </a:r>
          </a:p>
          <a:p>
            <a:pPr marL="0" indent="0" algn="l">
              <a:buNone/>
            </a:pPr>
            <a:r>
              <a:rPr lang="nl-NL" sz="1800" b="0" i="0">
                <a:solidFill>
                  <a:srgbClr val="333333"/>
                </a:solidFill>
                <a:effectLst/>
              </a:rPr>
              <a:t>§3. Een erkenning of het besluit om een leersteuncentrum niet te erkennen heeft uitwerking vanaf de start van het schooljaar dat volgt op de beslissing van de Vlaamse Regering, vermeld in paragraaf 2.</a:t>
            </a:r>
          </a:p>
          <a:p>
            <a:pPr marL="0" indent="0" algn="ctr">
              <a:lnSpc>
                <a:spcPct val="115000"/>
              </a:lnSpc>
              <a:buNone/>
            </a:pPr>
            <a:endParaRPr lang="nl-BE" sz="1800">
              <a:latin typeface="Verdana" panose="020B0604030504040204" pitchFamily="34" charset="0"/>
              <a:ea typeface="Times New Roman" panose="02020603050405020304" pitchFamily="18" charset="0"/>
            </a:endParaRPr>
          </a:p>
          <a:p>
            <a:pPr marL="0" indent="0" algn="ctr">
              <a:lnSpc>
                <a:spcPct val="115000"/>
              </a:lnSpc>
              <a:buNone/>
            </a:pPr>
            <a:endParaRPr lang="nl-BE" sz="1800">
              <a:effectLst/>
              <a:latin typeface="Times New Roman" panose="02020603050405020304" pitchFamily="18" charset="0"/>
              <a:ea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4</a:t>
            </a:fld>
            <a:endParaRPr lang="nl-NL"/>
          </a:p>
        </p:txBody>
      </p:sp>
    </p:spTree>
    <p:extLst>
      <p:ext uri="{BB962C8B-B14F-4D97-AF65-F5344CB8AC3E}">
        <p14:creationId xmlns:p14="http://schemas.microsoft.com/office/powerpoint/2010/main" val="361326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09" y="-51371"/>
            <a:ext cx="8579875" cy="864096"/>
          </a:xfrm>
        </p:spPr>
        <p:txBody>
          <a:bodyPr/>
          <a:lstStyle/>
          <a:p>
            <a:r>
              <a:rPr lang="nl-BE"/>
              <a:t>Te bezorgen info - BVH</a:t>
            </a:r>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endParaRPr lang="nl-BE" sz="2500" b="1">
              <a:ea typeface="Calibri"/>
            </a:endParaRPr>
          </a:p>
          <a:p>
            <a:pPr marL="179705" lvl="2" indent="-179705"/>
            <a:endParaRPr lang="nl-BE" sz="2400"/>
          </a:p>
          <a:p>
            <a:pPr marL="179705" indent="-179705"/>
            <a:endParaRPr lang="nl-BE"/>
          </a:p>
          <a:p>
            <a:pPr marL="179705" indent="-179705"/>
            <a:endParaRPr lang="nl-BE"/>
          </a:p>
          <a:p>
            <a:pPr marL="179705" indent="-179705"/>
            <a:endParaRPr lang="nl-BE"/>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40</a:t>
            </a:fld>
            <a:endParaRPr lang="nl-NL"/>
          </a:p>
        </p:txBody>
      </p:sp>
      <p:graphicFrame>
        <p:nvGraphicFramePr>
          <p:cNvPr id="6" name="Tabel 5">
            <a:extLst>
              <a:ext uri="{FF2B5EF4-FFF2-40B4-BE49-F238E27FC236}">
                <a16:creationId xmlns:a16="http://schemas.microsoft.com/office/drawing/2014/main" id="{45A7ADC0-CC94-66E3-8F05-EAE462CDFFDB}"/>
              </a:ext>
            </a:extLst>
          </p:cNvPr>
          <p:cNvGraphicFramePr>
            <a:graphicFrameLocks noGrp="1"/>
          </p:cNvGraphicFramePr>
          <p:nvPr>
            <p:extLst>
              <p:ext uri="{D42A27DB-BD31-4B8C-83A1-F6EECF244321}">
                <p14:modId xmlns:p14="http://schemas.microsoft.com/office/powerpoint/2010/main" val="1961929600"/>
              </p:ext>
            </p:extLst>
          </p:nvPr>
        </p:nvGraphicFramePr>
        <p:xfrm>
          <a:off x="790954" y="1485827"/>
          <a:ext cx="7806042" cy="3947013"/>
        </p:xfrm>
        <a:graphic>
          <a:graphicData uri="http://schemas.openxmlformats.org/drawingml/2006/table">
            <a:tbl>
              <a:tblPr firstRow="1" bandRow="1">
                <a:tableStyleId>{5C22544A-7EE6-4342-B048-85BDC9FD1C3A}</a:tableStyleId>
              </a:tblPr>
              <a:tblGrid>
                <a:gridCol w="6037503">
                  <a:extLst>
                    <a:ext uri="{9D8B030D-6E8A-4147-A177-3AD203B41FA5}">
                      <a16:colId xmlns:a16="http://schemas.microsoft.com/office/drawing/2014/main" val="1978641389"/>
                    </a:ext>
                  </a:extLst>
                </a:gridCol>
                <a:gridCol w="1768539">
                  <a:extLst>
                    <a:ext uri="{9D8B030D-6E8A-4147-A177-3AD203B41FA5}">
                      <a16:colId xmlns:a16="http://schemas.microsoft.com/office/drawing/2014/main" val="3207593036"/>
                    </a:ext>
                  </a:extLst>
                </a:gridCol>
              </a:tblGrid>
              <a:tr h="563733">
                <a:tc>
                  <a:txBody>
                    <a:bodyPr/>
                    <a:lstStyle/>
                    <a:p>
                      <a:pPr marL="0" algn="ctr" defTabSz="914400" rtl="0" eaLnBrk="1" fontAlgn="base" latinLnBrk="0" hangingPunct="1"/>
                      <a:r>
                        <a:rPr lang="nl-NL" sz="1600" b="1" kern="1200" cap="none" spc="0">
                          <a:solidFill>
                            <a:schemeClr val="tx1"/>
                          </a:solidFill>
                          <a:effectLst/>
                          <a:latin typeface="Calibri"/>
                          <a:ea typeface="+mn-ea"/>
                          <a:cs typeface="+mn-cs"/>
                        </a:rPr>
                        <a:t>TE BEZORGEN INFORMATIE​</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ase"/>
                      <a:r>
                        <a:rPr lang="nl-NL" sz="1400" b="1" i="0" dirty="0">
                          <a:solidFill>
                            <a:srgbClr val="000000"/>
                          </a:solidFill>
                          <a:effectLst/>
                          <a:latin typeface="Calibri"/>
                        </a:rPr>
                        <a:t>BIJ DE START​</a:t>
                      </a:r>
                      <a:endParaRPr lang="nl-NL" sz="1400" b="1" i="0" dirty="0">
                        <a:solidFill>
                          <a:srgbClr val="FFFFFF"/>
                        </a:solidFill>
                        <a:effectLst/>
                        <a:latin typeface="Calibri"/>
                      </a:endParaRPr>
                    </a:p>
                    <a:p>
                      <a:pPr algn="ctr" rtl="0" fontAlgn="base"/>
                      <a:r>
                        <a:rPr lang="nl-NL" sz="1400" b="1" i="0" dirty="0">
                          <a:solidFill>
                            <a:srgbClr val="000000"/>
                          </a:solidFill>
                          <a:effectLst/>
                          <a:latin typeface="Calibri"/>
                        </a:rPr>
                        <a:t> VAN HET EKO​</a:t>
                      </a:r>
                      <a:endParaRPr lang="nl-NL" sz="1400" b="1" i="0" dirty="0">
                        <a:solidFill>
                          <a:srgbClr val="FFFFFF"/>
                        </a:solidFill>
                        <a:effectLst/>
                        <a:latin typeface="Calibri"/>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480439611"/>
                  </a:ext>
                </a:extLst>
              </a:tr>
              <a:tr h="1832138">
                <a:tc>
                  <a:txBody>
                    <a:bodyPr/>
                    <a:lstStyle/>
                    <a:p>
                      <a:r>
                        <a:rPr lang="nl-BE" sz="1800" kern="1200" dirty="0">
                          <a:solidFill>
                            <a:schemeClr val="dk1"/>
                          </a:solidFill>
                          <a:effectLst/>
                          <a:latin typeface="+mn-lt"/>
                          <a:ea typeface="+mn-ea"/>
                          <a:cs typeface="+mn-cs"/>
                        </a:rPr>
                        <a:t>Bewoonbaarheid, veiligheid en hygiëne:</a:t>
                      </a:r>
                    </a:p>
                    <a:p>
                      <a:r>
                        <a:rPr lang="nl-BE" sz="1800" kern="1200" dirty="0">
                          <a:solidFill>
                            <a:schemeClr val="dk1"/>
                          </a:solidFill>
                          <a:effectLst/>
                          <a:latin typeface="+mn-lt"/>
                          <a:ea typeface="+mn-ea"/>
                          <a:cs typeface="+mn-cs"/>
                        </a:rPr>
                        <a:t>- centrumeigen documenten in functie van de werking van de interne dienst voor preventie en bescherming op het werk</a:t>
                      </a:r>
                    </a:p>
                    <a:p>
                      <a:r>
                        <a:rPr lang="nl-BE" sz="1800" kern="1200" dirty="0">
                          <a:solidFill>
                            <a:schemeClr val="dk1"/>
                          </a:solidFill>
                          <a:effectLst/>
                          <a:latin typeface="+mn-lt"/>
                          <a:ea typeface="+mn-ea"/>
                          <a:cs typeface="+mn-cs"/>
                        </a:rPr>
                        <a:t>- globaal preventieplan en jaaractieplan</a:t>
                      </a:r>
                    </a:p>
                    <a:p>
                      <a:r>
                        <a:rPr lang="nl-BE" sz="1800" kern="1200" dirty="0">
                          <a:solidFill>
                            <a:schemeClr val="dk1"/>
                          </a:solidFill>
                          <a:effectLst/>
                          <a:latin typeface="+mn-lt"/>
                          <a:ea typeface="+mn-ea"/>
                          <a:cs typeface="+mn-cs"/>
                        </a:rPr>
                        <a:t>- verslagen rondgangen interne en externe dienst</a:t>
                      </a:r>
                    </a:p>
                    <a:p>
                      <a:r>
                        <a:rPr lang="nl-BE" sz="1800" kern="1200" dirty="0">
                          <a:solidFill>
                            <a:schemeClr val="dk1"/>
                          </a:solidFill>
                          <a:effectLst/>
                          <a:latin typeface="+mn-lt"/>
                          <a:ea typeface="+mn-ea"/>
                          <a:cs typeface="+mn-cs"/>
                        </a:rPr>
                        <a:t>- werkpostfiches</a:t>
                      </a:r>
                    </a:p>
                    <a:p>
                      <a:r>
                        <a:rPr lang="nl-BE" sz="1800" kern="1200" dirty="0">
                          <a:solidFill>
                            <a:schemeClr val="dk1"/>
                          </a:solidFill>
                          <a:effectLst/>
                          <a:latin typeface="+mn-lt"/>
                          <a:ea typeface="+mn-ea"/>
                          <a:cs typeface="+mn-cs"/>
                        </a:rPr>
                        <a:t>- onthaalbrochure eigen leersteuncentrum met inbegrip van het rookverbod, vademecum of andere documenten specifiek met betrekking tot het onthaalbeleid</a:t>
                      </a:r>
                    </a:p>
                    <a:p>
                      <a:r>
                        <a:rPr lang="nl-BE" sz="1800" kern="1200" dirty="0">
                          <a:solidFill>
                            <a:schemeClr val="dk1"/>
                          </a:solidFill>
                          <a:effectLst/>
                          <a:latin typeface="+mn-lt"/>
                          <a:ea typeface="+mn-ea"/>
                          <a:cs typeface="+mn-cs"/>
                        </a:rPr>
                        <a:t>- ondertekend arbeidsreglement</a:t>
                      </a:r>
                    </a:p>
                    <a:p>
                      <a:r>
                        <a:rPr lang="nl-BE" sz="1800" kern="1200" dirty="0">
                          <a:solidFill>
                            <a:schemeClr val="dk1"/>
                          </a:solidFill>
                          <a:effectLst/>
                          <a:latin typeface="+mn-lt"/>
                          <a:ea typeface="+mn-ea"/>
                          <a:cs typeface="+mn-cs"/>
                        </a:rPr>
                        <a:t>- bijkomende documenten die aantonen dat het leersteuncentrum op de hoogte is van plaatselijke situaties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base"/>
                      <a:r>
                        <a:rPr lang="nl-NL" sz="900" b="0" i="0" dirty="0">
                          <a:solidFill>
                            <a:srgbClr val="000000"/>
                          </a:solidFill>
                          <a:effectLst/>
                          <a:latin typeface="Wingdings"/>
                          <a:sym typeface="Wingdings"/>
                        </a:rPr>
                        <a:t>n</a:t>
                      </a:r>
                      <a:endParaRPr lang="nl-NL" b="0" i="0" dirty="0">
                        <a:solidFill>
                          <a:srgbClr val="000000"/>
                        </a:solidFill>
                        <a:effectLst/>
                        <a:latin typeface="Wingdings"/>
                        <a:sym typeface="Wingding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2097564967"/>
                  </a:ext>
                </a:extLst>
              </a:tr>
            </a:tbl>
          </a:graphicData>
        </a:graphic>
      </p:graphicFrame>
    </p:spTree>
    <p:extLst>
      <p:ext uri="{BB962C8B-B14F-4D97-AF65-F5344CB8AC3E}">
        <p14:creationId xmlns:p14="http://schemas.microsoft.com/office/powerpoint/2010/main" val="2312676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09" y="-51371"/>
            <a:ext cx="8579875" cy="864096"/>
          </a:xfrm>
        </p:spPr>
        <p:txBody>
          <a:bodyPr/>
          <a:lstStyle/>
          <a:p>
            <a:r>
              <a:rPr lang="nl-BE"/>
              <a:t>Extra informatie</a:t>
            </a:r>
          </a:p>
        </p:txBody>
      </p:sp>
      <p:sp>
        <p:nvSpPr>
          <p:cNvPr id="3" name="Tijdelijke aanduiding voor inhoud 2"/>
          <p:cNvSpPr>
            <a:spLocks noGrp="1"/>
          </p:cNvSpPr>
          <p:nvPr>
            <p:ph idx="1"/>
          </p:nvPr>
        </p:nvSpPr>
        <p:spPr/>
        <p:txBody>
          <a:bodyPr vert="horz" lIns="91440" tIns="45720" rIns="91440" bIns="45720" rtlCol="0" anchor="t">
            <a:normAutofit/>
          </a:bodyPr>
          <a:lstStyle/>
          <a:p>
            <a:pPr marL="179705" indent="-179705"/>
            <a:endParaRPr lang="nl-BE" sz="2500" b="1" dirty="0"/>
          </a:p>
          <a:p>
            <a:pPr marL="179705" indent="-179705"/>
            <a:r>
              <a:rPr lang="nl-BE" dirty="0">
                <a:hlinkClick r:id="rId2"/>
              </a:rPr>
              <a:t>www.onderwijsinspectie.be</a:t>
            </a:r>
            <a:r>
              <a:rPr lang="nl-BE" dirty="0"/>
              <a:t> </a:t>
            </a:r>
          </a:p>
          <a:p>
            <a:pPr marL="537845" lvl="1"/>
            <a:r>
              <a:rPr lang="nl-BE" dirty="0"/>
              <a:t>Op pagina ‘Andere opdrachten: erkenningsonderzoek leersteuncentra’</a:t>
            </a:r>
          </a:p>
          <a:p>
            <a:pPr marL="896620" lvl="2"/>
            <a:r>
              <a:rPr lang="nl-BE" dirty="0"/>
              <a:t>Referentiekader</a:t>
            </a:r>
          </a:p>
          <a:p>
            <a:pPr marL="537845" lvl="1"/>
            <a:r>
              <a:rPr lang="nl-BE" dirty="0"/>
              <a:t>Op pagina </a:t>
            </a:r>
            <a:r>
              <a:rPr lang="nl-BE" dirty="0">
                <a:hlinkClick r:id="rId3"/>
              </a:rPr>
              <a:t>Doorlichting leersteuncentra (</a:t>
            </a:r>
            <a:r>
              <a:rPr lang="nl-BE" dirty="0" err="1">
                <a:hlinkClick r:id="rId3"/>
              </a:rPr>
              <a:t>lsc</a:t>
            </a:r>
            <a:r>
              <a:rPr lang="nl-BE" dirty="0">
                <a:hlinkClick r:id="rId3"/>
              </a:rPr>
              <a:t>) | Onderwijsinspectie</a:t>
            </a:r>
            <a:endParaRPr lang="nl-BE" dirty="0"/>
          </a:p>
          <a:p>
            <a:pPr marL="896620" lvl="2"/>
            <a:r>
              <a:rPr lang="nl-BE" dirty="0"/>
              <a:t>Aanpak + </a:t>
            </a:r>
            <a:r>
              <a:rPr lang="nl-BE"/>
              <a:t>deze PPT</a:t>
            </a:r>
            <a:endParaRPr lang="nl-BE" dirty="0"/>
          </a:p>
          <a:p>
            <a:pPr marL="896620" lvl="2"/>
            <a:r>
              <a:rPr lang="nl-BE" dirty="0"/>
              <a:t>Ontwikkelingsschalen + te bezorgen info</a:t>
            </a:r>
          </a:p>
          <a:p>
            <a:pPr marL="896620" lvl="2" indent="-179070">
              <a:buFont typeface="Courier New" panose="020B0604020202020204" pitchFamily="34" charset="0"/>
              <a:buChar char="o"/>
            </a:pPr>
            <a:endParaRPr lang="nl-BE" dirty="0"/>
          </a:p>
          <a:p>
            <a:pPr marL="179705" lvl="2" indent="-179705">
              <a:spcBef>
                <a:spcPts val="1200"/>
              </a:spcBef>
            </a:pPr>
            <a:r>
              <a:rPr lang="nl-BE" sz="2400" dirty="0"/>
              <a:t>Na de aankondigingsbrief stuurt de teamcoördinator een beknopte presentatie ter ondersteuning van de voorbereiding van het erkenningsonderzoek</a:t>
            </a:r>
          </a:p>
          <a:p>
            <a:pPr marL="179705" indent="-179705"/>
            <a:endParaRPr lang="nl-BE" dirty="0"/>
          </a:p>
          <a:p>
            <a:pPr marL="179705" indent="-179705"/>
            <a:endParaRPr lang="nl-BE" dirty="0"/>
          </a:p>
          <a:p>
            <a:pPr marL="179705" indent="-179705"/>
            <a:endParaRPr lang="nl-BE" dirty="0"/>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41</a:t>
            </a:fld>
            <a:endParaRPr lang="nl-NL"/>
          </a:p>
        </p:txBody>
      </p:sp>
    </p:spTree>
    <p:extLst>
      <p:ext uri="{BB962C8B-B14F-4D97-AF65-F5344CB8AC3E}">
        <p14:creationId xmlns:p14="http://schemas.microsoft.com/office/powerpoint/2010/main" val="970236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0"/>
            <a:ext cx="8569070" cy="864096"/>
          </a:xfr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nl-NL" dirty="0"/>
              <a:t>Save </a:t>
            </a:r>
            <a:r>
              <a:rPr lang="nl-NL" dirty="0" err="1"/>
              <a:t>the</a:t>
            </a:r>
            <a:r>
              <a:rPr lang="nl-NL" dirty="0"/>
              <a:t> dates …</a:t>
            </a:r>
          </a:p>
        </p:txBody>
      </p:sp>
      <p:sp>
        <p:nvSpPr>
          <p:cNvPr id="4" name="Tijdelijke aanduiding voor dianummer 3"/>
          <p:cNvSpPr>
            <a:spLocks noGrp="1"/>
          </p:cNvSpPr>
          <p:nvPr>
            <p:ph type="sldNum" sz="quarter" idx="12"/>
          </p:nvPr>
        </p:nvSpPr>
        <p:spPr>
          <a:xfrm>
            <a:off x="251520" y="6371857"/>
            <a:ext cx="467544" cy="365125"/>
          </a:xfrm>
        </p:spPr>
        <p:txBody>
          <a:bodyPr anchor="ctr">
            <a:normAutofit/>
          </a:bodyPr>
          <a:lstStyle/>
          <a:p>
            <a:pPr>
              <a:spcAft>
                <a:spcPts val="600"/>
              </a:spcAft>
            </a:pPr>
            <a:fld id="{5EB71ABA-18BF-4481-A715-39E4E893E32E}" type="slidenum">
              <a:rPr lang="nl-NL" smtClean="0"/>
              <a:pPr>
                <a:spcAft>
                  <a:spcPts val="600"/>
                </a:spcAft>
              </a:pPr>
              <a:t>42</a:t>
            </a:fld>
            <a:endParaRPr lang="nl-NL"/>
          </a:p>
        </p:txBody>
      </p:sp>
      <p:sp>
        <p:nvSpPr>
          <p:cNvPr id="5" name="Tekstvak 4">
            <a:extLst>
              <a:ext uri="{FF2B5EF4-FFF2-40B4-BE49-F238E27FC236}">
                <a16:creationId xmlns:a16="http://schemas.microsoft.com/office/drawing/2014/main" id="{7FB25070-2C16-0958-F2E0-143D5BD689D2}"/>
              </a:ext>
            </a:extLst>
          </p:cNvPr>
          <p:cNvSpPr txBox="1"/>
          <p:nvPr/>
        </p:nvSpPr>
        <p:spPr>
          <a:xfrm>
            <a:off x="427894" y="1182947"/>
            <a:ext cx="8410543" cy="490962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Aft>
                <a:spcPts val="600"/>
              </a:spcAft>
            </a:pPr>
            <a:r>
              <a:rPr lang="nl-NL" sz="2400" b="1" dirty="0">
                <a:latin typeface="+mn-lt"/>
                <a:cs typeface="+mn-cs"/>
              </a:rPr>
              <a:t>20/10: elk LSC krijgt de link naar de onlinebevragingen</a:t>
            </a:r>
            <a:endParaRPr lang="nl-NL" sz="2400" dirty="0">
              <a:latin typeface="+mn-lt"/>
            </a:endParaRPr>
          </a:p>
          <a:p>
            <a:pPr marL="342900" indent="-342900">
              <a:spcAft>
                <a:spcPts val="600"/>
              </a:spcAft>
              <a:buFont typeface="Arial"/>
              <a:buChar char="•"/>
            </a:pPr>
            <a:r>
              <a:rPr lang="nl-NL" dirty="0">
                <a:solidFill>
                  <a:schemeClr val="tx2"/>
                </a:solidFill>
                <a:latin typeface="+mn-lt"/>
                <a:cs typeface="+mn-cs"/>
              </a:rPr>
              <a:t>Onderwijsinspectie bezorgt elk LSC een standaardmail voor de ouders en de leraren met een </a:t>
            </a:r>
            <a:r>
              <a:rPr lang="nl-NL" dirty="0" err="1">
                <a:solidFill>
                  <a:schemeClr val="tx2"/>
                </a:solidFill>
                <a:latin typeface="+mn-lt"/>
                <a:cs typeface="+mn-cs"/>
              </a:rPr>
              <a:t>leersteuncentrumspecifieke</a:t>
            </a:r>
            <a:r>
              <a:rPr lang="nl-NL" dirty="0">
                <a:solidFill>
                  <a:schemeClr val="tx2"/>
                </a:solidFill>
                <a:latin typeface="+mn-lt"/>
                <a:cs typeface="+mn-cs"/>
              </a:rPr>
              <a:t> link voor de onlinebevraging</a:t>
            </a:r>
            <a:endParaRPr lang="nl-NL" dirty="0">
              <a:solidFill>
                <a:schemeClr val="tx2"/>
              </a:solidFill>
              <a:latin typeface="+mn-lt"/>
              <a:ea typeface="Calibri"/>
              <a:cs typeface="+mn-cs"/>
            </a:endParaRPr>
          </a:p>
          <a:p>
            <a:pPr marL="342900" indent="-342900">
              <a:spcAft>
                <a:spcPts val="600"/>
              </a:spcAft>
              <a:buFont typeface="Arial"/>
              <a:buChar char="•"/>
            </a:pPr>
            <a:r>
              <a:rPr lang="nl-NL" dirty="0">
                <a:solidFill>
                  <a:schemeClr val="tx2"/>
                </a:solidFill>
                <a:latin typeface="+mn-lt"/>
                <a:ea typeface="Calibri"/>
                <a:cs typeface="+mn-cs"/>
              </a:rPr>
              <a:t>Het LSC of de</a:t>
            </a:r>
            <a:r>
              <a:rPr lang="nl-NL" dirty="0">
                <a:solidFill>
                  <a:schemeClr val="tx2"/>
                </a:solidFill>
                <a:latin typeface="+mn-lt"/>
                <a:cs typeface="+mn-cs"/>
              </a:rPr>
              <a:t> ondersteuners mailen de link naar de ouders en de leraren en vermelden hun naam/de naam van het leersteuncentrum</a:t>
            </a:r>
            <a:endParaRPr lang="nl-NL" dirty="0">
              <a:solidFill>
                <a:schemeClr val="tx2"/>
              </a:solidFill>
              <a:latin typeface="+mn-lt"/>
              <a:ea typeface="Calibri"/>
              <a:cs typeface="+mn-cs"/>
            </a:endParaRPr>
          </a:p>
          <a:p>
            <a:pPr marL="342900" indent="-342900">
              <a:spcAft>
                <a:spcPts val="600"/>
              </a:spcAft>
              <a:buFont typeface="Arial"/>
              <a:buChar char="•"/>
            </a:pPr>
            <a:r>
              <a:rPr lang="nl-NL" dirty="0">
                <a:solidFill>
                  <a:schemeClr val="tx2"/>
                </a:solidFill>
                <a:latin typeface="+mn-lt"/>
                <a:cs typeface="+mn-cs"/>
              </a:rPr>
              <a:t>De vragenlijsten worden afgesloten op 10/11/2023</a:t>
            </a:r>
            <a:endParaRPr lang="nl-NL" dirty="0">
              <a:solidFill>
                <a:schemeClr val="tx2"/>
              </a:solidFill>
              <a:latin typeface="+mn-lt"/>
              <a:ea typeface="Calibri"/>
              <a:cs typeface="+mn-cs"/>
            </a:endParaRPr>
          </a:p>
          <a:p>
            <a:endParaRPr lang="nl-NL" sz="2400" b="1" dirty="0">
              <a:solidFill>
                <a:srgbClr val="3C3D3C"/>
              </a:solidFill>
              <a:latin typeface="+mn-lt"/>
              <a:ea typeface="Calibri"/>
              <a:cs typeface="+mn-cs"/>
            </a:endParaRPr>
          </a:p>
          <a:p>
            <a:r>
              <a:rPr lang="nl-NL" sz="2400" b="1" dirty="0">
                <a:latin typeface="+mn-lt"/>
                <a:cs typeface="+mn-cs"/>
              </a:rPr>
              <a:t>15/11: elk LSC bezorgt de omgevingsanalyse aan de inspectie</a:t>
            </a:r>
            <a:endParaRPr lang="nl-NL" sz="2400" dirty="0">
              <a:latin typeface="+mn-lt"/>
              <a:cs typeface="+mn-cs"/>
            </a:endParaRPr>
          </a:p>
          <a:p>
            <a:pPr marL="342900" indent="-342900">
              <a:buFont typeface="Arial"/>
              <a:buChar char="•"/>
            </a:pPr>
            <a:r>
              <a:rPr lang="nl-BE" dirty="0">
                <a:solidFill>
                  <a:schemeClr val="tx2"/>
                </a:solidFill>
                <a:latin typeface="+mn-lt"/>
                <a:cs typeface="+mn-cs"/>
              </a:rPr>
              <a:t>Via </a:t>
            </a:r>
            <a:r>
              <a:rPr lang="nl-BE" dirty="0">
                <a:solidFill>
                  <a:srgbClr val="0000FF"/>
                </a:solidFill>
                <a:latin typeface="+mn-lt"/>
                <a:cs typeface="+mn-cs"/>
                <a:hlinkClick r:id="rId2"/>
              </a:rPr>
              <a:t>leersteun@onderwijsinspectie.be</a:t>
            </a:r>
            <a:r>
              <a:rPr lang="nl-BE" dirty="0">
                <a:solidFill>
                  <a:schemeClr val="tx2"/>
                </a:solidFill>
                <a:latin typeface="+mn-lt"/>
                <a:cs typeface="+mn-cs"/>
              </a:rPr>
              <a:t> </a:t>
            </a:r>
          </a:p>
          <a:p>
            <a:pPr marL="342900" indent="-342900">
              <a:spcAft>
                <a:spcPts val="600"/>
              </a:spcAft>
              <a:buFont typeface="Arial"/>
              <a:buChar char="•"/>
            </a:pPr>
            <a:r>
              <a:rPr lang="nl-NL" b="1" dirty="0">
                <a:solidFill>
                  <a:schemeClr val="tx2"/>
                </a:solidFill>
                <a:latin typeface="+mn-lt"/>
                <a:cs typeface="+mn-cs"/>
              </a:rPr>
              <a:t>Doelmatigheid</a:t>
            </a:r>
            <a:r>
              <a:rPr lang="nl-NL" dirty="0">
                <a:solidFill>
                  <a:schemeClr val="tx2"/>
                </a:solidFill>
                <a:latin typeface="+mn-lt"/>
                <a:cs typeface="+mn-cs"/>
              </a:rPr>
              <a:t>: de mate waarin het leersteuncentrum met de beschikbare middelen en de wijze waarop het die inzet op een kwaliteitsvolle manier zijn doelen bereikt (efficiëntie en effectiviteit) </a:t>
            </a:r>
          </a:p>
          <a:p>
            <a:pPr marL="342900" indent="-342900">
              <a:spcAft>
                <a:spcPts val="600"/>
              </a:spcAft>
              <a:buFont typeface="Arial"/>
              <a:buChar char="•"/>
            </a:pPr>
            <a:r>
              <a:rPr lang="nl-NL" b="1" dirty="0">
                <a:solidFill>
                  <a:schemeClr val="tx2"/>
                </a:solidFill>
                <a:latin typeface="+mn-lt"/>
                <a:cs typeface="+mn-cs"/>
              </a:rPr>
              <a:t>Leefbaarheid</a:t>
            </a:r>
            <a:r>
              <a:rPr lang="nl-NL" dirty="0">
                <a:solidFill>
                  <a:schemeClr val="tx2"/>
                </a:solidFill>
                <a:latin typeface="+mn-lt"/>
                <a:cs typeface="+mn-cs"/>
              </a:rPr>
              <a:t>: de huidige en toekomstgerichte stabiliteit en continuïteit van het leersteuncentrum op basis van het aantal scholen waar het mee samenwerkt </a:t>
            </a:r>
            <a:endParaRPr lang="en-US" dirty="0">
              <a:solidFill>
                <a:schemeClr val="tx2"/>
              </a:solidFill>
              <a:latin typeface="+mn-lt"/>
              <a:cs typeface="+mn-cs"/>
            </a:endParaRPr>
          </a:p>
        </p:txBody>
      </p:sp>
    </p:spTree>
    <p:extLst>
      <p:ext uri="{BB962C8B-B14F-4D97-AF65-F5344CB8AC3E}">
        <p14:creationId xmlns:p14="http://schemas.microsoft.com/office/powerpoint/2010/main" val="2344984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Alles duidelijk?</a:t>
            </a:r>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43</a:t>
            </a:fld>
            <a:endParaRPr lang="nl-NL"/>
          </a:p>
        </p:txBody>
      </p:sp>
      <p:sp>
        <p:nvSpPr>
          <p:cNvPr id="7" name="Tijdelijke aanduiding voor inhoud 6">
            <a:extLst>
              <a:ext uri="{FF2B5EF4-FFF2-40B4-BE49-F238E27FC236}">
                <a16:creationId xmlns:a16="http://schemas.microsoft.com/office/drawing/2014/main" id="{73ADEE90-A144-3952-8A7F-5F80012B9C00}"/>
              </a:ext>
            </a:extLst>
          </p:cNvPr>
          <p:cNvSpPr>
            <a:spLocks noGrp="1"/>
          </p:cNvSpPr>
          <p:nvPr>
            <p:ph idx="1"/>
          </p:nvPr>
        </p:nvSpPr>
        <p:spPr/>
        <p:txBody>
          <a:bodyPr/>
          <a:lstStyle/>
          <a:p>
            <a:pPr marL="0" indent="0" algn="ctr">
              <a:buNone/>
            </a:pPr>
            <a:r>
              <a:rPr lang="nl-BE"/>
              <a:t>Meteen een vraag? </a:t>
            </a:r>
          </a:p>
          <a:p>
            <a:pPr lvl="1" algn="ctr"/>
            <a:r>
              <a:rPr lang="nl-BE"/>
              <a:t>Stel ze gerust</a:t>
            </a:r>
          </a:p>
          <a:p>
            <a:pPr marL="357188" lvl="1" indent="0" algn="ctr">
              <a:buNone/>
            </a:pPr>
            <a:endParaRPr lang="nl-BE"/>
          </a:p>
          <a:p>
            <a:pPr marL="0" indent="0" algn="ctr">
              <a:buNone/>
            </a:pPr>
            <a:r>
              <a:rPr lang="nl-BE"/>
              <a:t>Later nog een vraag? </a:t>
            </a:r>
          </a:p>
          <a:p>
            <a:pPr lvl="1" algn="ctr"/>
            <a:r>
              <a:rPr lang="nl-BE"/>
              <a:t>Mail ons via </a:t>
            </a:r>
            <a:r>
              <a:rPr lang="nl-BE">
                <a:hlinkClick r:id="rId2"/>
              </a:rPr>
              <a:t>leersteun@onderwijsinspectie.be</a:t>
            </a:r>
            <a:r>
              <a:rPr lang="nl-BE"/>
              <a:t> </a:t>
            </a:r>
          </a:p>
        </p:txBody>
      </p:sp>
      <p:pic>
        <p:nvPicPr>
          <p:cNvPr id="8" name="Afbeelding 7">
            <a:extLst>
              <a:ext uri="{FF2B5EF4-FFF2-40B4-BE49-F238E27FC236}">
                <a16:creationId xmlns:a16="http://schemas.microsoft.com/office/drawing/2014/main" id="{39E40DB1-DA99-E075-D49D-AAE014209EBC}"/>
              </a:ext>
            </a:extLst>
          </p:cNvPr>
          <p:cNvPicPr>
            <a:picLocks noChangeAspect="1"/>
          </p:cNvPicPr>
          <p:nvPr/>
        </p:nvPicPr>
        <p:blipFill>
          <a:blip r:embed="rId3"/>
          <a:stretch>
            <a:fillRect/>
          </a:stretch>
        </p:blipFill>
        <p:spPr>
          <a:xfrm>
            <a:off x="3481334" y="3222129"/>
            <a:ext cx="2571750" cy="2771775"/>
          </a:xfrm>
          <a:prstGeom prst="rect">
            <a:avLst/>
          </a:prstGeom>
        </p:spPr>
      </p:pic>
    </p:spTree>
    <p:extLst>
      <p:ext uri="{BB962C8B-B14F-4D97-AF65-F5344CB8AC3E}">
        <p14:creationId xmlns:p14="http://schemas.microsoft.com/office/powerpoint/2010/main" val="39285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erkenningsvoorwaarden</a:t>
            </a:r>
          </a:p>
        </p:txBody>
      </p:sp>
      <p:sp>
        <p:nvSpPr>
          <p:cNvPr id="3" name="Tijdelijke aanduiding voor inhoud 2"/>
          <p:cNvSpPr>
            <a:spLocks noGrp="1"/>
          </p:cNvSpPr>
          <p:nvPr>
            <p:ph idx="1"/>
          </p:nvPr>
        </p:nvSpPr>
        <p:spPr/>
        <p:txBody>
          <a:bodyPr>
            <a:normAutofit/>
          </a:bodyPr>
          <a:lstStyle/>
          <a:p>
            <a:pPr marL="0" indent="0">
              <a:spcBef>
                <a:spcPts val="0"/>
              </a:spcBef>
              <a:buNone/>
            </a:pPr>
            <a:r>
              <a:rPr lang="nl-BE" sz="1800" b="1">
                <a:effectLst/>
                <a:ea typeface="Times" panose="02020603050405020304" pitchFamily="18" charset="0"/>
                <a:cs typeface="Times New Roman" panose="02020603050405020304" pitchFamily="18" charset="0"/>
              </a:rPr>
              <a:t>Art. 28</a:t>
            </a:r>
            <a:r>
              <a:rPr lang="nl-BE" sz="1800" b="1">
                <a:effectLst/>
                <a:ea typeface="Times" panose="02020603050405020304" pitchFamily="18" charset="0"/>
                <a:cs typeface="Arial" panose="020B0604020202020204" pitchFamily="34" charset="0"/>
              </a:rPr>
              <a:t>.</a:t>
            </a:r>
            <a:r>
              <a:rPr lang="nl-BE" sz="1800" b="1">
                <a:effectLst/>
                <a:ea typeface="Times" panose="02020603050405020304" pitchFamily="18" charset="0"/>
                <a:cs typeface="Times New Roman" panose="02020603050405020304" pitchFamily="18" charset="0"/>
              </a:rPr>
              <a:t> </a:t>
            </a:r>
            <a:r>
              <a:rPr lang="nl-BE" sz="1800">
                <a:effectLst/>
                <a:ea typeface="Times" panose="02020603050405020304" pitchFamily="18" charset="0"/>
                <a:cs typeface="Times New Roman" panose="02020603050405020304" pitchFamily="18" charset="0"/>
              </a:rPr>
              <a:t>Het leersteuncentrum wordt erkend als het voldoet aan de volgende voorwaarden:</a:t>
            </a:r>
          </a:p>
          <a:p>
            <a:pPr marL="0" indent="0">
              <a:spcBef>
                <a:spcPts val="0"/>
              </a:spcBef>
              <a:buNone/>
            </a:pPr>
            <a:endParaRPr lang="nl-BE" sz="800">
              <a:effectLst/>
              <a:ea typeface="Times" panose="02020603050405020304" pitchFamily="18" charset="0"/>
              <a:cs typeface="Times New Roman" panose="02020603050405020304" pitchFamily="18" charset="0"/>
            </a:endParaRPr>
          </a:p>
          <a:p>
            <a:pPr marL="342900" lvl="0" indent="-342900">
              <a:spcBef>
                <a:spcPts val="0"/>
              </a:spcBef>
              <a:buFont typeface="+mj-lt"/>
              <a:buAutoNum type="arabicPeriod"/>
            </a:pPr>
            <a:r>
              <a:rPr lang="nl-BE" sz="1800">
                <a:solidFill>
                  <a:srgbClr val="242424"/>
                </a:solidFill>
                <a:effectLst/>
                <a:ea typeface="Times New Roman" panose="02020603050405020304" pitchFamily="18" charset="0"/>
                <a:cs typeface="Segoe UI" panose="020B0502040204020203" pitchFamily="34" charset="0"/>
              </a:rPr>
              <a:t>het leersteuncentrum eerbiedigt de internationaalrechtelijke en grondwettelijke beginselen inzake de Rechten van de Mens en van het Kind in het bijzonder;</a:t>
            </a:r>
          </a:p>
          <a:p>
            <a:pPr marL="342900" lvl="0" indent="-342900">
              <a:spcBef>
                <a:spcPts val="0"/>
              </a:spcBef>
              <a:buFont typeface="+mj-lt"/>
              <a:buAutoNum type="arabicPeriod"/>
            </a:pPr>
            <a:endParaRPr lang="nl-BE" sz="800">
              <a:effectLst/>
              <a:ea typeface="Times New Roman" panose="02020603050405020304" pitchFamily="18" charset="0"/>
            </a:endParaRPr>
          </a:p>
          <a:p>
            <a:pPr marL="342900" lvl="0" indent="-342900">
              <a:spcBef>
                <a:spcPts val="0"/>
              </a:spcBef>
              <a:buFont typeface="+mj-lt"/>
              <a:buAutoNum type="arabicPeriod"/>
            </a:pPr>
            <a:r>
              <a:rPr lang="nl-BE" sz="1800">
                <a:effectLst/>
                <a:ea typeface="Times New Roman" panose="02020603050405020304" pitchFamily="18" charset="0"/>
              </a:rPr>
              <a:t>het leersteuncentrum is georganiseerd onder de verantwoordelijkheid van een bestuur;</a:t>
            </a:r>
          </a:p>
          <a:p>
            <a:pPr marL="342900" lvl="0" indent="-342900">
              <a:spcBef>
                <a:spcPts val="0"/>
              </a:spcBef>
              <a:buFont typeface="+mj-lt"/>
              <a:buAutoNum type="arabicPeriod"/>
            </a:pPr>
            <a:endParaRPr lang="nl-BE" sz="800">
              <a:effectLst/>
              <a:ea typeface="Times New Roman" panose="02020603050405020304" pitchFamily="18" charset="0"/>
            </a:endParaRPr>
          </a:p>
          <a:p>
            <a:pPr marL="342900" lvl="0" indent="-342900">
              <a:spcBef>
                <a:spcPts val="0"/>
              </a:spcBef>
              <a:buFont typeface="+mj-lt"/>
              <a:buAutoNum type="arabicPeriod"/>
            </a:pPr>
            <a:r>
              <a:rPr lang="nl-BE" sz="1800">
                <a:effectLst/>
                <a:ea typeface="Times New Roman" panose="02020603050405020304" pitchFamily="18" charset="0"/>
              </a:rPr>
              <a:t>het bestuur kan aantonen, via een omgevingsanalyse, dat het leersteuncentrum doelmatig en leefbaar is; </a:t>
            </a:r>
          </a:p>
          <a:p>
            <a:pPr marL="342900" lvl="0" indent="-342900">
              <a:spcBef>
                <a:spcPts val="0"/>
              </a:spcBef>
              <a:buFont typeface="+mj-lt"/>
              <a:buAutoNum type="arabicPeriod"/>
            </a:pPr>
            <a:endParaRPr lang="nl-BE" sz="800">
              <a:effectLst/>
              <a:ea typeface="Times New Roman" panose="02020603050405020304" pitchFamily="18" charset="0"/>
            </a:endParaRPr>
          </a:p>
          <a:p>
            <a:pPr marL="342900" lvl="0" indent="-342900">
              <a:spcBef>
                <a:spcPts val="0"/>
              </a:spcBef>
              <a:buFont typeface="+mj-lt"/>
              <a:buAutoNum type="arabicPeriod"/>
            </a:pPr>
            <a:r>
              <a:rPr lang="nl-BE" sz="1800">
                <a:effectLst/>
                <a:ea typeface="Times New Roman" panose="02020603050405020304" pitchFamily="18" charset="0"/>
              </a:rPr>
              <a:t>het leersteuncentrum is gevestigd in gebouwen en lokalen die aan de voorwaarden voor de hygiëne, de veiligheid en de bewoonbaarheid voldoen;</a:t>
            </a:r>
          </a:p>
          <a:p>
            <a:pPr marL="342900" lvl="0" indent="-342900">
              <a:spcBef>
                <a:spcPts val="0"/>
              </a:spcBef>
              <a:buFont typeface="+mj-lt"/>
              <a:buAutoNum type="arabicPeriod"/>
            </a:pPr>
            <a:endParaRPr lang="nl-BE" sz="800">
              <a:effectLst/>
              <a:ea typeface="Times New Roman" panose="02020603050405020304" pitchFamily="18" charset="0"/>
            </a:endParaRPr>
          </a:p>
          <a:p>
            <a:pPr marL="342900" lvl="0" indent="-342900">
              <a:spcBef>
                <a:spcPts val="0"/>
              </a:spcBef>
              <a:buFont typeface="+mj-lt"/>
              <a:buAutoNum type="arabicPeriod"/>
            </a:pPr>
            <a:r>
              <a:rPr lang="nl-BE" sz="1800">
                <a:effectLst/>
                <a:ea typeface="Times New Roman" panose="02020603050405020304" pitchFamily="18" charset="0"/>
              </a:rPr>
              <a:t>het leersteuncentrum beschikt over een infrastructuur en uitrusting waardoor de taken kwaliteitsvol uitgevoerd kunnen worden en de reglementering over de bescherming van de persoonlijke levenssfeer nageleefd kan worden;</a:t>
            </a:r>
          </a:p>
          <a:p>
            <a:pPr marL="342900" lvl="0" indent="-342900">
              <a:spcBef>
                <a:spcPts val="0"/>
              </a:spcBef>
              <a:buFont typeface="+mj-lt"/>
              <a:buAutoNum type="arabicPeriod"/>
            </a:pPr>
            <a:endParaRPr lang="nl-BE" sz="800">
              <a:effectLst/>
              <a:ea typeface="Times New Roman" panose="02020603050405020304" pitchFamily="18" charset="0"/>
            </a:endParaRPr>
          </a:p>
          <a:p>
            <a:pPr marL="342900" lvl="0" indent="-342900">
              <a:spcBef>
                <a:spcPts val="0"/>
              </a:spcBef>
              <a:buFont typeface="+mj-lt"/>
              <a:buAutoNum type="arabicPeriod"/>
            </a:pPr>
            <a:r>
              <a:rPr lang="nl-BE" sz="1800">
                <a:effectLst/>
                <a:ea typeface="Times New Roman" panose="02020603050405020304" pitchFamily="18" charset="0"/>
              </a:rPr>
              <a:t>het bestuur maakt de controle van de onderwijsinspectie mogelijk;</a:t>
            </a:r>
          </a:p>
          <a:p>
            <a:pPr marL="342900" lvl="0" indent="-342900">
              <a:spcBef>
                <a:spcPts val="0"/>
              </a:spcBef>
              <a:buFont typeface="+mj-lt"/>
              <a:buAutoNum type="arabicPeriod"/>
            </a:pPr>
            <a:endParaRPr lang="nl-BE" sz="800">
              <a:effectLst/>
              <a:ea typeface="Times New Roman" panose="02020603050405020304" pitchFamily="18" charset="0"/>
            </a:endParaRPr>
          </a:p>
          <a:p>
            <a:pPr marL="342900" lvl="0" indent="-342900">
              <a:spcBef>
                <a:spcPts val="0"/>
              </a:spcBef>
              <a:buFont typeface="+mj-lt"/>
              <a:buAutoNum type="arabicPeriod"/>
            </a:pPr>
            <a:r>
              <a:rPr lang="nl-BE" sz="1800">
                <a:effectLst/>
                <a:ea typeface="Times New Roman" panose="02020603050405020304" pitchFamily="18" charset="0"/>
              </a:rPr>
              <a:t>het leersteuncentrum leeft de bepalingen over de taalregeling in het onderwijs en de taalkennis van het personeel na;</a:t>
            </a:r>
          </a:p>
          <a:p>
            <a:pPr marL="0" lvl="0" indent="0">
              <a:lnSpc>
                <a:spcPct val="115000"/>
              </a:lnSpc>
              <a:buNone/>
            </a:pPr>
            <a:endParaRPr lang="nl-BE" sz="1800">
              <a:solidFill>
                <a:srgbClr val="242424"/>
              </a:solidFill>
              <a:effectLst/>
              <a:latin typeface="Verdana" panose="020B0604030504040204" pitchFamily="34" charset="0"/>
              <a:ea typeface="Times New Roman" panose="02020603050405020304" pitchFamily="18" charset="0"/>
              <a:cs typeface="Segoe UI" panose="020B0502040204020203" pitchFamily="34" charset="0"/>
            </a:endParaRPr>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5</a:t>
            </a:fld>
            <a:endParaRPr lang="nl-NL"/>
          </a:p>
        </p:txBody>
      </p:sp>
    </p:spTree>
    <p:extLst>
      <p:ext uri="{BB962C8B-B14F-4D97-AF65-F5344CB8AC3E}">
        <p14:creationId xmlns:p14="http://schemas.microsoft.com/office/powerpoint/2010/main" val="261792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erkenningsvoorwaarden</a:t>
            </a:r>
          </a:p>
        </p:txBody>
      </p:sp>
      <p:sp>
        <p:nvSpPr>
          <p:cNvPr id="3" name="Tijdelijke aanduiding voor inhoud 2"/>
          <p:cNvSpPr>
            <a:spLocks noGrp="1"/>
          </p:cNvSpPr>
          <p:nvPr>
            <p:ph idx="1"/>
          </p:nvPr>
        </p:nvSpPr>
        <p:spPr/>
        <p:txBody>
          <a:bodyPr>
            <a:normAutofit lnSpcReduction="10000"/>
          </a:bodyPr>
          <a:lstStyle/>
          <a:p>
            <a:pPr marL="342900" lvl="0" indent="-342900">
              <a:lnSpc>
                <a:spcPct val="110000"/>
              </a:lnSpc>
              <a:spcBef>
                <a:spcPts val="0"/>
              </a:spcBef>
              <a:buFont typeface="+mj-lt"/>
              <a:buAutoNum type="arabicPeriod" startAt="8"/>
            </a:pPr>
            <a:r>
              <a:rPr lang="nl-BE" sz="1800" dirty="0">
                <a:effectLst/>
                <a:ea typeface="Times New Roman" panose="02020603050405020304" pitchFamily="18" charset="0"/>
              </a:rPr>
              <a:t>het leersteuncentrum voert de opdrachten uit conform dit decreet;</a:t>
            </a:r>
          </a:p>
          <a:p>
            <a:pPr marL="342900" lvl="0" indent="-342900">
              <a:lnSpc>
                <a:spcPct val="110000"/>
              </a:lnSpc>
              <a:spcBef>
                <a:spcPts val="0"/>
              </a:spcBef>
              <a:buFont typeface="+mj-lt"/>
              <a:buAutoNum type="arabicPeriod" startAt="8"/>
            </a:pPr>
            <a:endParaRPr lang="nl-BE" sz="1800" dirty="0">
              <a:effectLst/>
              <a:ea typeface="Times New Roman" panose="02020603050405020304" pitchFamily="18" charset="0"/>
            </a:endParaRPr>
          </a:p>
          <a:p>
            <a:pPr marL="342900" lvl="0" indent="-342900">
              <a:lnSpc>
                <a:spcPct val="110000"/>
              </a:lnSpc>
              <a:spcBef>
                <a:spcPts val="0"/>
              </a:spcBef>
              <a:buFont typeface="+mj-lt"/>
              <a:buAutoNum type="arabicPeriod" startAt="8"/>
            </a:pPr>
            <a:r>
              <a:rPr lang="nl-BE" sz="1800" dirty="0">
                <a:effectLst/>
                <a:ea typeface="Times New Roman" panose="02020603050405020304" pitchFamily="18" charset="0"/>
              </a:rPr>
              <a:t>het leersteuncentrum voert een kwaliteitsbeleid;</a:t>
            </a:r>
          </a:p>
          <a:p>
            <a:pPr marL="342900" lvl="0" indent="-342900">
              <a:lnSpc>
                <a:spcPct val="110000"/>
              </a:lnSpc>
              <a:spcBef>
                <a:spcPts val="0"/>
              </a:spcBef>
              <a:buFont typeface="+mj-lt"/>
              <a:buAutoNum type="arabicPeriod" startAt="8"/>
            </a:pPr>
            <a:endParaRPr lang="nl-BE" sz="800" dirty="0">
              <a:effectLst/>
              <a:ea typeface="Times New Roman" panose="02020603050405020304" pitchFamily="18" charset="0"/>
            </a:endParaRPr>
          </a:p>
          <a:p>
            <a:pPr marL="342900" lvl="0" indent="-342900">
              <a:lnSpc>
                <a:spcPct val="110000"/>
              </a:lnSpc>
              <a:spcBef>
                <a:spcPts val="0"/>
              </a:spcBef>
              <a:buFont typeface="+mj-lt"/>
              <a:buAutoNum type="arabicPeriod" startAt="8"/>
            </a:pPr>
            <a:r>
              <a:rPr lang="nl-BE" sz="1800" spc="-15" dirty="0">
                <a:effectLst/>
                <a:ea typeface="Times New Roman" panose="02020603050405020304" pitchFamily="18" charset="0"/>
                <a:cs typeface="Arial" panose="020B0604020202020204" pitchFamily="34" charset="0"/>
              </a:rPr>
              <a:t>het leersteuncentrum werkt samen met zowel scholen voor gewoon basisonderwijs als scholen voor gewoon secundair onderwijs; </a:t>
            </a:r>
          </a:p>
          <a:p>
            <a:pPr marL="342900" lvl="0" indent="-342900">
              <a:lnSpc>
                <a:spcPct val="110000"/>
              </a:lnSpc>
              <a:spcBef>
                <a:spcPts val="0"/>
              </a:spcBef>
              <a:buFont typeface="+mj-lt"/>
              <a:buAutoNum type="arabicPeriod" startAt="8"/>
            </a:pPr>
            <a:endParaRPr lang="nl-BE" sz="800" dirty="0">
              <a:effectLst/>
              <a:ea typeface="Times New Roman" panose="02020603050405020304" pitchFamily="18" charset="0"/>
            </a:endParaRPr>
          </a:p>
          <a:p>
            <a:pPr marL="342900" lvl="0" indent="-342900">
              <a:lnSpc>
                <a:spcPct val="110000"/>
              </a:lnSpc>
              <a:spcBef>
                <a:spcPts val="0"/>
              </a:spcBef>
              <a:buFont typeface="+mj-lt"/>
              <a:buAutoNum type="arabicPeriod" startAt="8"/>
            </a:pPr>
            <a:r>
              <a:rPr lang="nl-BE" sz="1800" spc="-15" dirty="0">
                <a:effectLst/>
                <a:ea typeface="Times New Roman" panose="02020603050405020304" pitchFamily="18" charset="0"/>
                <a:cs typeface="Arial" panose="020B0604020202020204" pitchFamily="34" charset="0"/>
              </a:rPr>
              <a:t>een specifiek leersteuncentrum type 4, 6 of 7 </a:t>
            </a:r>
            <a:r>
              <a:rPr lang="nl-BE" sz="1800" dirty="0">
                <a:effectLst/>
                <a:ea typeface="Times New Roman" panose="02020603050405020304" pitchFamily="18" charset="0"/>
                <a:cs typeface="Arial" panose="020B0604020202020204" pitchFamily="34" charset="0"/>
              </a:rPr>
              <a:t>heeft een structurele samenwerking met één of meerdere leersteuncentra voor de types waarvoor het leersteun aanbiedt.</a:t>
            </a:r>
            <a:r>
              <a:rPr lang="nl-BE" sz="1800" spc="-15" dirty="0">
                <a:effectLst/>
                <a:ea typeface="Times New Roman" panose="02020603050405020304" pitchFamily="18" charset="0"/>
                <a:cs typeface="Arial" panose="020B0604020202020204" pitchFamily="34" charset="0"/>
              </a:rPr>
              <a:t> Een specifiek leersteuncentrum kan geen erkenning krijgen voor een type waarvoor het geen </a:t>
            </a:r>
            <a:r>
              <a:rPr lang="nl-BE" sz="1800" dirty="0">
                <a:effectLst/>
                <a:ea typeface="Times New Roman" panose="02020603050405020304" pitchFamily="18" charset="0"/>
                <a:cs typeface="Arial" panose="020B0604020202020204" pitchFamily="34" charset="0"/>
              </a:rPr>
              <a:t>structurele samenwerking heeft</a:t>
            </a:r>
            <a:r>
              <a:rPr lang="nl-BE" sz="1800" dirty="0">
                <a:effectLst/>
                <a:ea typeface="Times New Roman" panose="02020603050405020304" pitchFamily="18" charset="0"/>
              </a:rPr>
              <a:t>;</a:t>
            </a:r>
          </a:p>
          <a:p>
            <a:pPr marL="342900" lvl="0" indent="-342900">
              <a:lnSpc>
                <a:spcPct val="110000"/>
              </a:lnSpc>
              <a:spcBef>
                <a:spcPts val="0"/>
              </a:spcBef>
              <a:buFont typeface="+mj-lt"/>
              <a:buAutoNum type="arabicPeriod" startAt="8"/>
            </a:pPr>
            <a:endParaRPr lang="nl-BE" sz="800" dirty="0">
              <a:effectLst/>
              <a:ea typeface="Times New Roman" panose="02020603050405020304" pitchFamily="18" charset="0"/>
            </a:endParaRPr>
          </a:p>
          <a:p>
            <a:pPr marL="342900" lvl="0" indent="-342900">
              <a:lnSpc>
                <a:spcPct val="110000"/>
              </a:lnSpc>
              <a:spcBef>
                <a:spcPts val="0"/>
              </a:spcBef>
              <a:buFont typeface="+mj-lt"/>
              <a:buAutoNum type="arabicPeriod" startAt="8"/>
            </a:pPr>
            <a:r>
              <a:rPr lang="nl-BE" sz="1800" dirty="0">
                <a:effectLst/>
                <a:ea typeface="Times New Roman" panose="02020603050405020304" pitchFamily="18" charset="0"/>
              </a:rPr>
              <a:t>een specifiek leersteuncentrum type 4, 6 of 7 maakt deel uit van een erkende en gefinancierde of gesubsidieerde school voor buitengewoon onderwijs met een onderwijsaanbod in minstens één type waarvoor leersteun wordt geboden;</a:t>
            </a:r>
          </a:p>
          <a:p>
            <a:pPr marL="342900" lvl="0" indent="-342900">
              <a:lnSpc>
                <a:spcPct val="110000"/>
              </a:lnSpc>
              <a:spcBef>
                <a:spcPts val="0"/>
              </a:spcBef>
              <a:buFont typeface="+mj-lt"/>
              <a:buAutoNum type="arabicPeriod" startAt="8"/>
            </a:pPr>
            <a:endParaRPr lang="nl-BE" sz="800" dirty="0">
              <a:effectLst/>
              <a:ea typeface="Times New Roman" panose="02020603050405020304" pitchFamily="18" charset="0"/>
            </a:endParaRPr>
          </a:p>
          <a:p>
            <a:pPr marL="342900" lvl="0" indent="-342900">
              <a:lnSpc>
                <a:spcPct val="110000"/>
              </a:lnSpc>
              <a:spcBef>
                <a:spcPts val="0"/>
              </a:spcBef>
              <a:buFont typeface="+mj-lt"/>
              <a:buAutoNum type="arabicPeriod" startAt="8"/>
            </a:pPr>
            <a:r>
              <a:rPr lang="nl-BE" sz="1800" dirty="0">
                <a:effectLst/>
                <a:ea typeface="Times New Roman" panose="02020603050405020304" pitchFamily="18" charset="0"/>
              </a:rPr>
              <a:t>het leersteuncentrum beschikt over een leersteunraad, vermeld in artikel 23;</a:t>
            </a:r>
          </a:p>
          <a:p>
            <a:pPr marL="342900" lvl="0" indent="-342900">
              <a:lnSpc>
                <a:spcPct val="110000"/>
              </a:lnSpc>
              <a:spcBef>
                <a:spcPts val="0"/>
              </a:spcBef>
              <a:buFont typeface="+mj-lt"/>
              <a:buAutoNum type="arabicPeriod" startAt="8"/>
            </a:pPr>
            <a:endParaRPr lang="nl-BE" sz="800" dirty="0">
              <a:effectLst/>
              <a:ea typeface="Times New Roman" panose="02020603050405020304" pitchFamily="18" charset="0"/>
            </a:endParaRPr>
          </a:p>
          <a:p>
            <a:pPr marL="342900" lvl="0" indent="-342900">
              <a:lnSpc>
                <a:spcPct val="110000"/>
              </a:lnSpc>
              <a:spcBef>
                <a:spcPts val="0"/>
              </a:spcBef>
              <a:buFont typeface="+mj-lt"/>
              <a:buAutoNum type="arabicPeriod" startAt="8"/>
            </a:pPr>
            <a:r>
              <a:rPr lang="nl-BE" sz="1800" dirty="0">
                <a:effectLst/>
                <a:ea typeface="Times New Roman" panose="02020603050405020304" pitchFamily="18" charset="0"/>
              </a:rPr>
              <a:t>het leersteuncentrum voert een doeltreffend beleid rond het rookverbod, vermeld in artikel 4 tot en met 7 van het decreet van 6 juni 2008 houdende het instellen van een rookverbod in onderwijsinstellingen en centra voor leerlingenbegeleiding. </a:t>
            </a:r>
          </a:p>
          <a:p>
            <a:pPr marL="0" lvl="0" indent="0">
              <a:lnSpc>
                <a:spcPct val="115000"/>
              </a:lnSpc>
              <a:buNone/>
            </a:pPr>
            <a:endParaRPr lang="nl-BE" sz="1800" dirty="0">
              <a:solidFill>
                <a:srgbClr val="242424"/>
              </a:solidFill>
              <a:effectLst/>
              <a:latin typeface="Verdana" panose="020B0604030504040204" pitchFamily="34" charset="0"/>
              <a:ea typeface="Times New Roman" panose="02020603050405020304" pitchFamily="18" charset="0"/>
              <a:cs typeface="Segoe UI" panose="020B0502040204020203" pitchFamily="34" charset="0"/>
            </a:endParaRPr>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6</a:t>
            </a:fld>
            <a:endParaRPr lang="nl-NL"/>
          </a:p>
        </p:txBody>
      </p:sp>
    </p:spTree>
    <p:extLst>
      <p:ext uri="{BB962C8B-B14F-4D97-AF65-F5344CB8AC3E}">
        <p14:creationId xmlns:p14="http://schemas.microsoft.com/office/powerpoint/2010/main" val="215680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Wat eraan voorafging</a:t>
            </a:r>
          </a:p>
        </p:txBody>
      </p:sp>
      <p:sp>
        <p:nvSpPr>
          <p:cNvPr id="3" name="Tijdelijke aanduiding voor inhoud 2"/>
          <p:cNvSpPr>
            <a:spLocks noGrp="1"/>
          </p:cNvSpPr>
          <p:nvPr>
            <p:ph idx="1"/>
          </p:nvPr>
        </p:nvSpPr>
        <p:spPr/>
        <p:txBody>
          <a:bodyPr vert="horz" lIns="91440" tIns="45720" rIns="91440" bIns="45720" rtlCol="0" anchor="t">
            <a:normAutofit/>
          </a:bodyPr>
          <a:lstStyle/>
          <a:p>
            <a:pPr marL="179705" indent="-179705"/>
            <a:endParaRPr lang="nl-BE" dirty="0"/>
          </a:p>
          <a:p>
            <a:pPr marL="179705" indent="-179705"/>
            <a:r>
              <a:rPr lang="nl-BE" dirty="0"/>
              <a:t>Ontwikkelwerk: van referentie- naar toezichtkader</a:t>
            </a:r>
            <a:endParaRPr lang="nl-NL" dirty="0"/>
          </a:p>
          <a:p>
            <a:pPr marL="537845" lvl="1"/>
            <a:r>
              <a:rPr lang="nl-BE" dirty="0"/>
              <a:t>Primaire bronnen:</a:t>
            </a:r>
          </a:p>
          <a:p>
            <a:pPr marL="896620" lvl="2"/>
            <a:r>
              <a:rPr lang="nl-BE" dirty="0"/>
              <a:t>Leersteundecreet inclusief de erkenningsvoorwaarden</a:t>
            </a:r>
          </a:p>
          <a:p>
            <a:pPr marL="896620" lvl="2"/>
            <a:r>
              <a:rPr lang="nl-BE" dirty="0"/>
              <a:t>Referentiekader kwaliteitsvolle leersteun</a:t>
            </a:r>
          </a:p>
          <a:p>
            <a:pPr marL="537845" lvl="1"/>
            <a:r>
              <a:rPr lang="nl-BE" dirty="0"/>
              <a:t>In samenwerking met departement, academici</a:t>
            </a:r>
          </a:p>
          <a:p>
            <a:pPr marL="537845" lvl="1"/>
            <a:r>
              <a:rPr lang="nl-BE" dirty="0"/>
              <a:t>Ontwikkelingsschalen in overeenstemming met de ontwikkelingsschalen van andere toezichtkaders </a:t>
            </a:r>
          </a:p>
          <a:p>
            <a:pPr marL="537845" lvl="1"/>
            <a:r>
              <a:rPr lang="nl-BE" dirty="0"/>
              <a:t>Met specifieke aandacht voor belangrijke aspecten uit de regelgeving zoals de omgevingsanalyse, leersteunraad, het informatiepunt, de aanwending van de middelen, de samenwerkingsafspraken met scholen ...</a:t>
            </a:r>
          </a:p>
          <a:p>
            <a:pPr marL="537845" lvl="1"/>
            <a:endParaRPr lang="nl-BE" dirty="0"/>
          </a:p>
          <a:p>
            <a:pPr marL="179705" indent="-179705">
              <a:buFont typeface="Wingdings" panose="020B0604020202020204" pitchFamily="34" charset="0"/>
              <a:buChar char="§"/>
            </a:pPr>
            <a:endParaRPr lang="nl-BE" dirty="0"/>
          </a:p>
          <a:p>
            <a:pPr marL="537845" lvl="1"/>
            <a:endParaRPr lang="nl-BE" dirty="0"/>
          </a:p>
          <a:p>
            <a:pPr marL="537845" lvl="1"/>
            <a:endParaRPr lang="nl-BE" dirty="0"/>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7</a:t>
            </a:fld>
            <a:endParaRPr lang="nl-NL"/>
          </a:p>
        </p:txBody>
      </p:sp>
    </p:spTree>
    <p:extLst>
      <p:ext uri="{BB962C8B-B14F-4D97-AF65-F5344CB8AC3E}">
        <p14:creationId xmlns:p14="http://schemas.microsoft.com/office/powerpoint/2010/main" val="133562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Toezichtkader</a:t>
            </a:r>
          </a:p>
        </p:txBody>
      </p:sp>
      <p:sp>
        <p:nvSpPr>
          <p:cNvPr id="3" name="Tijdelijke aanduiding voor inhoud 2"/>
          <p:cNvSpPr>
            <a:spLocks noGrp="1"/>
          </p:cNvSpPr>
          <p:nvPr>
            <p:ph idx="1"/>
          </p:nvPr>
        </p:nvSpPr>
        <p:spPr/>
        <p:txBody>
          <a:bodyPr vert="horz" lIns="91440" tIns="45720" rIns="91440" bIns="45720" rtlCol="0" anchor="t">
            <a:normAutofit/>
          </a:bodyPr>
          <a:lstStyle/>
          <a:p>
            <a:pPr marL="356870" lvl="1" indent="0">
              <a:buNone/>
            </a:pPr>
            <a:endParaRPr lang="nl-BE"/>
          </a:p>
          <a:p>
            <a:pPr marL="179705" indent="-179705">
              <a:buFont typeface="Wingdings" panose="020B0604020202020204" pitchFamily="34" charset="0"/>
              <a:buChar char="§"/>
            </a:pPr>
            <a:endParaRPr lang="nl-BE"/>
          </a:p>
          <a:p>
            <a:pPr marL="537845" lvl="1"/>
            <a:endParaRPr lang="nl-BE"/>
          </a:p>
          <a:p>
            <a:pPr marL="537845" lvl="1"/>
            <a:endParaRPr lang="nl-BE"/>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8</a:t>
            </a:fld>
            <a:endParaRPr lang="nl-NL"/>
          </a:p>
        </p:txBody>
      </p:sp>
      <p:graphicFrame>
        <p:nvGraphicFramePr>
          <p:cNvPr id="5" name="Tijdelijke aanduiding voor inhoud 9">
            <a:extLst>
              <a:ext uri="{FF2B5EF4-FFF2-40B4-BE49-F238E27FC236}">
                <a16:creationId xmlns:a16="http://schemas.microsoft.com/office/drawing/2014/main" id="{EFA5A50F-815E-7FEF-B935-AA1D02818BB8}"/>
              </a:ext>
            </a:extLst>
          </p:cNvPr>
          <p:cNvGraphicFramePr>
            <a:graphicFrameLocks/>
          </p:cNvGraphicFramePr>
          <p:nvPr>
            <p:extLst>
              <p:ext uri="{D42A27DB-BD31-4B8C-83A1-F6EECF244321}">
                <p14:modId xmlns:p14="http://schemas.microsoft.com/office/powerpoint/2010/main" val="1198874765"/>
              </p:ext>
            </p:extLst>
          </p:nvPr>
        </p:nvGraphicFramePr>
        <p:xfrm>
          <a:off x="404138" y="665627"/>
          <a:ext cx="8569325" cy="6052980"/>
        </p:xfrm>
        <a:graphic>
          <a:graphicData uri="http://schemas.openxmlformats.org/drawingml/2006/table">
            <a:tbl>
              <a:tblPr firstRow="1" firstCol="1" bandRow="1"/>
              <a:tblGrid>
                <a:gridCol w="2855828">
                  <a:extLst>
                    <a:ext uri="{9D8B030D-6E8A-4147-A177-3AD203B41FA5}">
                      <a16:colId xmlns:a16="http://schemas.microsoft.com/office/drawing/2014/main" val="921078019"/>
                    </a:ext>
                  </a:extLst>
                </a:gridCol>
                <a:gridCol w="2858896">
                  <a:extLst>
                    <a:ext uri="{9D8B030D-6E8A-4147-A177-3AD203B41FA5}">
                      <a16:colId xmlns:a16="http://schemas.microsoft.com/office/drawing/2014/main" val="2008972350"/>
                    </a:ext>
                  </a:extLst>
                </a:gridCol>
                <a:gridCol w="2854601">
                  <a:extLst>
                    <a:ext uri="{9D8B030D-6E8A-4147-A177-3AD203B41FA5}">
                      <a16:colId xmlns:a16="http://schemas.microsoft.com/office/drawing/2014/main" val="60876910"/>
                    </a:ext>
                  </a:extLst>
                </a:gridCol>
              </a:tblGrid>
              <a:tr h="256053">
                <a:tc gridSpan="3">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tabLst>
                          <a:tab pos="4424045" algn="ctr"/>
                          <a:tab pos="6296025" algn="l"/>
                        </a:tabLst>
                      </a:pPr>
                      <a:r>
                        <a:rPr lang="nl-NL" sz="1800" b="1">
                          <a:solidFill>
                            <a:srgbClr val="2D9788"/>
                          </a:solidFill>
                          <a:effectLst/>
                          <a:latin typeface="Calibri"/>
                          <a:ea typeface="Times New Roman" panose="02020603050405020304" pitchFamily="18" charset="0"/>
                          <a:cs typeface="Calibri"/>
                        </a:rPr>
                        <a:t>LEERSTEUN</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415798913"/>
                  </a:ext>
                </a:extLst>
              </a:tr>
              <a:tr h="552719">
                <a:tc gridSpan="3">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endParaRPr lang="nl-NL" sz="1200" b="1">
                        <a:solidFill>
                          <a:srgbClr val="FFFFFF"/>
                        </a:solidFill>
                        <a:effectLst/>
                        <a:latin typeface="Calibri"/>
                        <a:ea typeface="Times New Roman" panose="02020603050405020304" pitchFamily="18" charset="0"/>
                        <a:cs typeface="Calibri"/>
                      </a:endParaRPr>
                    </a:p>
                    <a:p>
                      <a:pPr lvl="0" algn="ctr">
                        <a:buNone/>
                      </a:pPr>
                      <a:r>
                        <a:rPr lang="nl-NL" sz="1400" b="1">
                          <a:solidFill>
                            <a:srgbClr val="FFFFFF"/>
                          </a:solidFill>
                          <a:effectLst/>
                          <a:latin typeface="Calibri"/>
                          <a:ea typeface="Times New Roman" panose="02020603050405020304" pitchFamily="18" charset="0"/>
                          <a:cs typeface="Calibri"/>
                        </a:rPr>
                        <a:t>KWALITEITSBELEID EN KWALITEITSONTWIKKELING</a:t>
                      </a:r>
                      <a:r>
                        <a:rPr lang="nl-BE" sz="1400">
                          <a:solidFill>
                            <a:srgbClr val="FFFFFF"/>
                          </a:solidFill>
                          <a:effectLst/>
                          <a:latin typeface="Calibri"/>
                          <a:ea typeface="Times New Roman" panose="02020603050405020304" pitchFamily="18" charset="0"/>
                          <a:cs typeface="Calibri"/>
                        </a:rPr>
                        <a:t> </a:t>
                      </a:r>
                      <a:endParaRPr lang="nl-BE" sz="1400">
                        <a:effectLst/>
                        <a:latin typeface="Times New Roman"/>
                        <a:ea typeface="Calibri" panose="020F0502020204030204" pitchFamily="34" charset="0"/>
                        <a:cs typeface="Calibri"/>
                      </a:endParaRPr>
                    </a:p>
                    <a:p>
                      <a:pPr algn="ctr" fontAlgn="base"/>
                      <a:endParaRPr lang="nl-BE" sz="1000">
                        <a:effectLst/>
                        <a:latin typeface="Times New Roman"/>
                        <a:ea typeface="Calibri" panose="020F0502020204030204" pitchFamily="34" charset="0"/>
                        <a:cs typeface="Arial"/>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7BFAC"/>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26640444"/>
                  </a:ext>
                </a:extLst>
              </a:tr>
              <a:tr h="1260570">
                <a:tc gridSpan="3">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endParaRPr lang="nl-BE" sz="1200">
                        <a:effectLst/>
                        <a:highlight>
                          <a:srgbClr val="FFFF00"/>
                        </a:highlight>
                        <a:latin typeface="Calibri"/>
                        <a:ea typeface="Calibri" panose="020F0502020204030204" pitchFamily="34" charset="0"/>
                        <a:cs typeface="Calibri"/>
                      </a:endParaRPr>
                    </a:p>
                    <a:p>
                      <a:pPr algn="ctr" fontAlgn="base"/>
                      <a:r>
                        <a:rPr lang="nl-NL" sz="1100" b="1">
                          <a:solidFill>
                            <a:schemeClr val="tx1"/>
                          </a:solidFill>
                          <a:effectLst/>
                          <a:latin typeface="Calibri"/>
                          <a:ea typeface="Times New Roman" panose="02020603050405020304" pitchFamily="18" charset="0"/>
                          <a:cs typeface="Calibri"/>
                        </a:rPr>
                        <a:t>K1. Visie en strategisch beleid</a:t>
                      </a:r>
                      <a:r>
                        <a:rPr lang="nl-BE" sz="1100" b="1">
                          <a:solidFill>
                            <a:schemeClr val="tx1"/>
                          </a:solidFill>
                          <a:effectLst/>
                          <a:latin typeface="Calibri"/>
                          <a:ea typeface="Times New Roman" panose="02020603050405020304" pitchFamily="18" charset="0"/>
                          <a:cs typeface="Calibri"/>
                        </a:rPr>
                        <a:t> </a:t>
                      </a:r>
                      <a:endParaRPr lang="nl-BE" sz="1100">
                        <a:solidFill>
                          <a:schemeClr val="tx1"/>
                        </a:solidFill>
                        <a:effectLst/>
                        <a:latin typeface="Times New Roman"/>
                        <a:ea typeface="Calibri" panose="020F0502020204030204" pitchFamily="34" charset="0"/>
                        <a:cs typeface="Calibri"/>
                      </a:endParaRPr>
                    </a:p>
                    <a:p>
                      <a:pPr algn="ctr" fontAlgn="base"/>
                      <a:r>
                        <a:rPr lang="nl-NL" sz="1100" b="1">
                          <a:solidFill>
                            <a:schemeClr val="tx1"/>
                          </a:solidFill>
                          <a:effectLst/>
                          <a:latin typeface="Calibri"/>
                          <a:ea typeface="Times New Roman" panose="02020603050405020304" pitchFamily="18" charset="0"/>
                          <a:cs typeface="Calibri"/>
                        </a:rPr>
                        <a:t>K2. Organisatiebeleid</a:t>
                      </a:r>
                      <a:endParaRPr lang="nl-BE" sz="1100">
                        <a:solidFill>
                          <a:schemeClr val="tx1"/>
                        </a:solidFill>
                        <a:effectLst/>
                        <a:latin typeface="Times New Roman"/>
                        <a:ea typeface="Calibri" panose="020F0502020204030204" pitchFamily="34" charset="0"/>
                        <a:cs typeface="Calibri"/>
                      </a:endParaRPr>
                    </a:p>
                    <a:p>
                      <a:pPr algn="ctr" fontAlgn="base"/>
                      <a:r>
                        <a:rPr lang="nl-BE" sz="1100" b="1">
                          <a:solidFill>
                            <a:schemeClr val="tx1"/>
                          </a:solidFill>
                          <a:effectLst/>
                          <a:latin typeface="Calibri"/>
                          <a:ea typeface="Times New Roman" panose="02020603050405020304" pitchFamily="18" charset="0"/>
                          <a:cs typeface="Calibri"/>
                        </a:rPr>
                        <a:t>K3. Leersteunbeleid</a:t>
                      </a:r>
                      <a:endParaRPr lang="nl-BE" sz="1100">
                        <a:solidFill>
                          <a:schemeClr val="tx1"/>
                        </a:solidFill>
                        <a:effectLst/>
                        <a:latin typeface="Times New Roman"/>
                        <a:ea typeface="Calibri" panose="020F0502020204030204" pitchFamily="34" charset="0"/>
                        <a:cs typeface="Calibri"/>
                      </a:endParaRPr>
                    </a:p>
                    <a:p>
                      <a:pPr algn="ctr" fontAlgn="base"/>
                      <a:r>
                        <a:rPr lang="nl-NL" sz="1100" b="1">
                          <a:solidFill>
                            <a:schemeClr val="tx1"/>
                          </a:solidFill>
                          <a:effectLst/>
                          <a:latin typeface="Calibri"/>
                          <a:ea typeface="Times New Roman" panose="02020603050405020304" pitchFamily="18" charset="0"/>
                          <a:cs typeface="Calibri"/>
                        </a:rPr>
                        <a:t>K4. Cyclische evaluatie van de kwaliteit</a:t>
                      </a:r>
                      <a:r>
                        <a:rPr lang="nl-BE" sz="1100" b="1">
                          <a:solidFill>
                            <a:schemeClr val="tx1"/>
                          </a:solidFill>
                          <a:effectLst/>
                          <a:latin typeface="Calibri"/>
                          <a:ea typeface="Times New Roman" panose="02020603050405020304" pitchFamily="18" charset="0"/>
                          <a:cs typeface="Calibri"/>
                        </a:rPr>
                        <a:t> </a:t>
                      </a:r>
                      <a:endParaRPr lang="nl-BE" sz="1100">
                        <a:solidFill>
                          <a:schemeClr val="tx1"/>
                        </a:solidFill>
                        <a:effectLst/>
                        <a:latin typeface="Times New Roman"/>
                        <a:ea typeface="Calibri" panose="020F0502020204030204" pitchFamily="34" charset="0"/>
                        <a:cs typeface="Calibri"/>
                      </a:endParaRPr>
                    </a:p>
                    <a:p>
                      <a:pPr algn="ctr" fontAlgn="base"/>
                      <a:r>
                        <a:rPr lang="nl-NL" sz="1100" b="1">
                          <a:solidFill>
                            <a:schemeClr val="tx1"/>
                          </a:solidFill>
                          <a:effectLst/>
                          <a:latin typeface="Calibri"/>
                          <a:ea typeface="Times New Roman" panose="02020603050405020304" pitchFamily="18" charset="0"/>
                          <a:cs typeface="Calibri"/>
                        </a:rPr>
                        <a:t>K5. Betrouwbare evaluatie van de kwaliteit</a:t>
                      </a:r>
                      <a:r>
                        <a:rPr lang="nl-BE" sz="1100" b="1">
                          <a:solidFill>
                            <a:schemeClr val="tx1"/>
                          </a:solidFill>
                          <a:effectLst/>
                          <a:latin typeface="Calibri"/>
                          <a:ea typeface="Times New Roman" panose="02020603050405020304" pitchFamily="18" charset="0"/>
                          <a:cs typeface="Calibri"/>
                        </a:rPr>
                        <a:t> </a:t>
                      </a:r>
                      <a:endParaRPr lang="nl-BE" sz="1100">
                        <a:solidFill>
                          <a:schemeClr val="tx1"/>
                        </a:solidFill>
                        <a:effectLst/>
                        <a:latin typeface="Times New Roman"/>
                        <a:ea typeface="Calibri" panose="020F0502020204030204" pitchFamily="34" charset="0"/>
                        <a:cs typeface="Calibri"/>
                      </a:endParaRPr>
                    </a:p>
                    <a:p>
                      <a:pPr algn="ctr" fontAlgn="base"/>
                      <a:r>
                        <a:rPr lang="nl-NL" sz="1100" b="1">
                          <a:solidFill>
                            <a:schemeClr val="tx1"/>
                          </a:solidFill>
                          <a:effectLst/>
                          <a:latin typeface="Calibri"/>
                          <a:ea typeface="Times New Roman" panose="02020603050405020304" pitchFamily="18" charset="0"/>
                          <a:cs typeface="Calibri"/>
                        </a:rPr>
                        <a:t>K6. Borgen en bijsturen</a:t>
                      </a:r>
                      <a:r>
                        <a:rPr lang="nl-BE" sz="1100" b="1" i="1">
                          <a:solidFill>
                            <a:schemeClr val="tx1"/>
                          </a:solidFill>
                          <a:effectLst/>
                          <a:latin typeface="Calibri"/>
                          <a:ea typeface="Times New Roman" panose="02020603050405020304" pitchFamily="18" charset="0"/>
                          <a:cs typeface="Calibri"/>
                        </a:rPr>
                        <a:t> </a:t>
                      </a:r>
                      <a:endParaRPr lang="nl-BE" sz="1100">
                        <a:solidFill>
                          <a:schemeClr val="tx1"/>
                        </a:solidFill>
                        <a:effectLst/>
                        <a:latin typeface="Times New Roman"/>
                        <a:ea typeface="Calibri" panose="020F0502020204030204" pitchFamily="34" charset="0"/>
                        <a:cs typeface="Calibri"/>
                      </a:endParaRPr>
                    </a:p>
                    <a:p>
                      <a:pPr algn="ctr" fontAlgn="base"/>
                      <a:endParaRPr lang="nl-BE" sz="1000">
                        <a:effectLst/>
                        <a:latin typeface="Calibri"/>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884440359"/>
                  </a:ext>
                </a:extLst>
              </a:tr>
              <a:tr h="552719">
                <a:tc gridSpan="2">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endParaRPr lang="nl-NL" sz="1200" b="1">
                        <a:solidFill>
                          <a:srgbClr val="FFFFFF"/>
                        </a:solidFill>
                        <a:effectLst/>
                        <a:latin typeface="Calibri"/>
                        <a:ea typeface="Times New Roman" panose="02020603050405020304" pitchFamily="18" charset="0"/>
                        <a:cs typeface="Calibri"/>
                      </a:endParaRPr>
                    </a:p>
                    <a:p>
                      <a:pPr lvl="0" algn="ctr">
                        <a:buNone/>
                      </a:pPr>
                      <a:r>
                        <a:rPr lang="nl-NL" sz="1400" b="1">
                          <a:solidFill>
                            <a:srgbClr val="FFFFFF"/>
                          </a:solidFill>
                          <a:effectLst/>
                          <a:latin typeface="Calibri"/>
                          <a:ea typeface="Times New Roman" panose="02020603050405020304" pitchFamily="18" charset="0"/>
                          <a:cs typeface="Calibri"/>
                        </a:rPr>
                        <a:t>KERNPROCESSEN</a:t>
                      </a:r>
                      <a:endParaRPr lang="nl-BE" sz="1400">
                        <a:effectLst/>
                        <a:latin typeface="Times New Roman"/>
                        <a:ea typeface="Calibri" panose="020F0502020204030204" pitchFamily="34" charset="0"/>
                        <a:cs typeface="Calibri"/>
                      </a:endParaRPr>
                    </a:p>
                    <a:p>
                      <a:pPr algn="ctr" fontAlgn="base"/>
                      <a:endParaRPr lang="nl-BE" sz="1200">
                        <a:effectLst/>
                        <a:latin typeface="Calibri"/>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BFAC"/>
                    </a:solidFill>
                  </a:tcPr>
                </a:tc>
                <a:tc hMerge="1">
                  <a:txBody>
                    <a:bodyPr/>
                    <a:lstStyle/>
                    <a:p>
                      <a:endParaRPr lang="nl-BE"/>
                    </a:p>
                  </a:txBody>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endParaRPr lang="nl-NL" sz="1200" b="1">
                        <a:solidFill>
                          <a:srgbClr val="FFFFFF"/>
                        </a:solidFill>
                        <a:effectLst/>
                        <a:latin typeface="Calibri"/>
                        <a:ea typeface="Times New Roman" panose="02020603050405020304" pitchFamily="18" charset="0"/>
                        <a:cs typeface="Calibri"/>
                      </a:endParaRPr>
                    </a:p>
                    <a:p>
                      <a:pPr lvl="0" algn="ctr">
                        <a:buNone/>
                      </a:pPr>
                      <a:r>
                        <a:rPr lang="nl-NL" sz="1400" b="1">
                          <a:solidFill>
                            <a:srgbClr val="FFFFFF"/>
                          </a:solidFill>
                          <a:effectLst/>
                          <a:latin typeface="Calibri"/>
                          <a:ea typeface="Times New Roman" panose="02020603050405020304" pitchFamily="18" charset="0"/>
                          <a:cs typeface="Calibri"/>
                        </a:rPr>
                        <a:t>ONDERSTEUNEND PROCES</a:t>
                      </a:r>
                      <a:endParaRPr lang="nl-BE" sz="1400">
                        <a:effectLst/>
                        <a:latin typeface="Times New Roman"/>
                        <a:ea typeface="Calibri" panose="020F0502020204030204" pitchFamily="34" charset="0"/>
                        <a:cs typeface="Calibri"/>
                      </a:endParaRPr>
                    </a:p>
                    <a:p>
                      <a:pPr algn="ctr"/>
                      <a:endParaRPr lang="nl-BE" sz="1200">
                        <a:effectLst/>
                        <a:latin typeface="Calibri"/>
                        <a:ea typeface="Calibri" panose="020F0502020204030204" pitchFamily="34" charset="0"/>
                        <a:cs typeface="Calibri"/>
                      </a:endParaRPr>
                    </a:p>
                  </a:txBody>
                  <a:tcPr marL="0" marR="0" marT="0" marB="0">
                    <a:lnL w="12700" cap="flat" cmpd="sng" algn="ctr">
                      <a:solidFill>
                        <a:sysClr val="windowText" lastClr="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BFAC"/>
                    </a:solidFill>
                  </a:tcPr>
                </a:tc>
                <a:extLst>
                  <a:ext uri="{0D108BD9-81ED-4DB2-BD59-A6C34878D82A}">
                    <a16:rowId xmlns:a16="http://schemas.microsoft.com/office/drawing/2014/main" val="2495783807"/>
                  </a:ext>
                </a:extLst>
              </a:tr>
              <a:tr h="15353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fontAlgn="base">
                        <a:tabLst>
                          <a:tab pos="1181100" algn="ctr"/>
                          <a:tab pos="1474470" algn="ctr"/>
                          <a:tab pos="2390775" algn="l"/>
                          <a:tab pos="2936240" algn="r"/>
                        </a:tabLst>
                      </a:pPr>
                      <a:r>
                        <a:rPr lang="nl-NL" sz="1000" b="1">
                          <a:solidFill>
                            <a:schemeClr val="tx1"/>
                          </a:solidFill>
                          <a:effectLst/>
                          <a:latin typeface="Calibri"/>
                          <a:ea typeface="Times New Roman" panose="02020603050405020304" pitchFamily="18" charset="0"/>
                          <a:cs typeface="Calibri"/>
                        </a:rPr>
                        <a:t>	LEERSTEUN OP MAAT		</a:t>
                      </a:r>
                      <a:endParaRPr lang="nl-BE" sz="1200">
                        <a:solidFill>
                          <a:schemeClr val="tx1"/>
                        </a:solidFill>
                        <a:effectLst/>
                        <a:latin typeface="Times New Roman"/>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FE3E1"/>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r>
                        <a:rPr lang="nl-NL" sz="1000" b="1">
                          <a:solidFill>
                            <a:schemeClr val="tx1"/>
                          </a:solidFill>
                          <a:effectLst/>
                          <a:latin typeface="Calibri"/>
                          <a:ea typeface="Times New Roman" panose="02020603050405020304" pitchFamily="18" charset="0"/>
                          <a:cs typeface="Calibri"/>
                        </a:rPr>
                        <a:t>SAMENWERKING</a:t>
                      </a:r>
                      <a:endParaRPr lang="nl-BE" sz="1200">
                        <a:solidFill>
                          <a:schemeClr val="tx1"/>
                        </a:solidFill>
                        <a:effectLst/>
                        <a:latin typeface="Times New Roman"/>
                        <a:ea typeface="Calibri" panose="020F0502020204030204" pitchFamily="34" charset="0"/>
                        <a:cs typeface="Calibri"/>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FE3E1"/>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r>
                        <a:rPr lang="nl-NL" sz="1000" b="1">
                          <a:solidFill>
                            <a:schemeClr val="tx1"/>
                          </a:solidFill>
                          <a:effectLst/>
                          <a:latin typeface="Calibri"/>
                          <a:ea typeface="Times New Roman" panose="02020603050405020304" pitchFamily="18" charset="0"/>
                          <a:cs typeface="Calibri"/>
                        </a:rPr>
                        <a:t>PERSONEELSBELEID EN PROFESSIONALISERING</a:t>
                      </a:r>
                      <a:endParaRPr lang="nl-BE" sz="1200">
                        <a:solidFill>
                          <a:schemeClr val="tx1"/>
                        </a:solidFill>
                        <a:effectLst/>
                        <a:latin typeface="Times New Roman"/>
                        <a:ea typeface="Calibri" panose="020F0502020204030204" pitchFamily="34" charset="0"/>
                        <a:cs typeface="Calibri"/>
                      </a:endParaRPr>
                    </a:p>
                  </a:txBody>
                  <a:tcPr marL="0" marR="0" marT="0" marB="0">
                    <a:lnL w="12700" cap="flat" cmpd="sng" algn="ctr">
                      <a:solidFill>
                        <a:sysClr val="windowText" lastClr="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FE3E1"/>
                    </a:solidFill>
                  </a:tcPr>
                </a:tc>
                <a:extLst>
                  <a:ext uri="{0D108BD9-81ED-4DB2-BD59-A6C34878D82A}">
                    <a16:rowId xmlns:a16="http://schemas.microsoft.com/office/drawing/2014/main" val="2433131488"/>
                  </a:ext>
                </a:extLst>
              </a:tr>
              <a:tr h="839315">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endParaRPr lang="nl-NL" sz="1000" b="1">
                        <a:solidFill>
                          <a:schemeClr val="tx1"/>
                        </a:solidFill>
                        <a:effectLst/>
                        <a:highlight>
                          <a:srgbClr val="FFFF00"/>
                        </a:highlight>
                        <a:latin typeface="Calibri"/>
                        <a:ea typeface="Times New Roman" panose="02020603050405020304" pitchFamily="18" charset="0"/>
                        <a:cs typeface="Calibri"/>
                      </a:endParaRPr>
                    </a:p>
                    <a:p>
                      <a:pPr lvl="0" algn="ctr">
                        <a:buNone/>
                      </a:pPr>
                      <a:r>
                        <a:rPr lang="nl-NL" sz="1000" b="1">
                          <a:solidFill>
                            <a:schemeClr val="tx1"/>
                          </a:solidFill>
                          <a:effectLst/>
                          <a:latin typeface="Calibri"/>
                          <a:ea typeface="Times New Roman" panose="02020603050405020304" pitchFamily="18" charset="0"/>
                          <a:cs typeface="Calibri"/>
                        </a:rPr>
                        <a:t>LM1. Leersteun op maat van de leerling</a:t>
                      </a:r>
                      <a:r>
                        <a:rPr lang="nl-BE" sz="1000" b="1">
                          <a:solidFill>
                            <a:schemeClr val="tx1"/>
                          </a:solidFill>
                          <a:effectLst/>
                          <a:latin typeface="Calibri"/>
                          <a:ea typeface="Times New Roman" panose="02020603050405020304" pitchFamily="18" charset="0"/>
                          <a:cs typeface="Calibri"/>
                        </a:rPr>
                        <a:t> </a:t>
                      </a:r>
                      <a:endParaRPr lang="nl-BE" sz="1200">
                        <a:solidFill>
                          <a:schemeClr val="tx1"/>
                        </a:solidFill>
                        <a:effectLst/>
                        <a:latin typeface="Times New Roman"/>
                        <a:ea typeface="Calibri" panose="020F0502020204030204" pitchFamily="34" charset="0"/>
                        <a:cs typeface="Calibri"/>
                      </a:endParaRPr>
                    </a:p>
                    <a:p>
                      <a:pPr algn="ctr" fontAlgn="base"/>
                      <a:r>
                        <a:rPr lang="nl-BE" sz="1000" b="1">
                          <a:solidFill>
                            <a:schemeClr val="tx1"/>
                          </a:solidFill>
                          <a:effectLst/>
                          <a:latin typeface="Calibri"/>
                          <a:ea typeface="Times New Roman" panose="02020603050405020304" pitchFamily="18" charset="0"/>
                          <a:cs typeface="Calibri"/>
                        </a:rPr>
                        <a:t>LM2. Leersteun op maat van de leraar</a:t>
                      </a:r>
                      <a:endParaRPr lang="nl-BE" sz="1200">
                        <a:solidFill>
                          <a:schemeClr val="tx1"/>
                        </a:solidFill>
                        <a:effectLst/>
                        <a:latin typeface="Times New Roman"/>
                        <a:ea typeface="Calibri" panose="020F0502020204030204" pitchFamily="34" charset="0"/>
                        <a:cs typeface="Calibri"/>
                      </a:endParaRPr>
                    </a:p>
                    <a:p>
                      <a:pPr algn="ctr" fontAlgn="base"/>
                      <a:r>
                        <a:rPr lang="nl-BE" sz="1000" b="1">
                          <a:solidFill>
                            <a:schemeClr val="tx1"/>
                          </a:solidFill>
                          <a:effectLst/>
                          <a:latin typeface="Calibri"/>
                          <a:ea typeface="Times New Roman" panose="02020603050405020304" pitchFamily="18" charset="0"/>
                          <a:cs typeface="Calibri"/>
                        </a:rPr>
                        <a:t>LM3. Leersteun op maat  van het schoolteam</a:t>
                      </a:r>
                    </a:p>
                    <a:p>
                      <a:pPr lvl="0" algn="ctr">
                        <a:buNone/>
                      </a:pPr>
                      <a:endParaRPr lang="nl-BE" sz="1000" b="1">
                        <a:solidFill>
                          <a:schemeClr val="tx1"/>
                        </a:solidFill>
                        <a:effectLst/>
                        <a:latin typeface="Calibri"/>
                        <a:ea typeface="Calibri" panose="020F0502020204030204" pitchFamily="34" charset="0"/>
                        <a:cs typeface="Calibri"/>
                      </a:endParaRPr>
                    </a:p>
                    <a:p>
                      <a:pPr lvl="0" algn="ctr">
                        <a:buNone/>
                      </a:pPr>
                      <a:endParaRPr lang="nl-BE" sz="1000" b="1">
                        <a:solidFill>
                          <a:schemeClr val="tx1"/>
                        </a:solidFill>
                        <a:effectLst/>
                        <a:latin typeface="Calibri"/>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endParaRPr lang="nl-NL" sz="1000" b="1">
                        <a:solidFill>
                          <a:schemeClr val="tx1"/>
                        </a:solidFill>
                        <a:effectLst/>
                        <a:highlight>
                          <a:srgbClr val="FFFF00"/>
                        </a:highlight>
                        <a:latin typeface="Calibri"/>
                        <a:ea typeface="Times New Roman" panose="02020603050405020304" pitchFamily="18" charset="0"/>
                        <a:cs typeface="Calibri"/>
                      </a:endParaRPr>
                    </a:p>
                    <a:p>
                      <a:pPr lvl="0" algn="ctr">
                        <a:buNone/>
                      </a:pPr>
                      <a:r>
                        <a:rPr lang="nl-NL" sz="1000" b="1">
                          <a:solidFill>
                            <a:schemeClr val="tx1"/>
                          </a:solidFill>
                          <a:effectLst/>
                          <a:latin typeface="Calibri"/>
                          <a:ea typeface="Times New Roman" panose="02020603050405020304" pitchFamily="18" charset="0"/>
                          <a:cs typeface="Calibri"/>
                        </a:rPr>
                        <a:t>S1. Samenwerken met leerlingen, ouders, leraren </a:t>
                      </a:r>
                    </a:p>
                    <a:p>
                      <a:pPr lvl="0" algn="ctr">
                        <a:buNone/>
                      </a:pPr>
                      <a:r>
                        <a:rPr lang="nl-NL" sz="1000" b="1">
                          <a:solidFill>
                            <a:schemeClr val="tx1"/>
                          </a:solidFill>
                          <a:effectLst/>
                          <a:latin typeface="Calibri"/>
                          <a:ea typeface="Times New Roman" panose="02020603050405020304" pitchFamily="18" charset="0"/>
                          <a:cs typeface="Calibri"/>
                        </a:rPr>
                        <a:t>en </a:t>
                      </a:r>
                      <a:r>
                        <a:rPr lang="nl-NL" sz="1000" b="1">
                          <a:solidFill>
                            <a:schemeClr val="tx1"/>
                          </a:solidFill>
                          <a:effectLst/>
                          <a:latin typeface="Calibri"/>
                          <a:ea typeface="Calibri" panose="020F0502020204030204" pitchFamily="34" charset="0"/>
                          <a:cs typeface="Calibri"/>
                        </a:rPr>
                        <a:t>schoolteams </a:t>
                      </a:r>
                      <a:endParaRPr lang="nl-BE" sz="1200">
                        <a:solidFill>
                          <a:schemeClr val="tx1"/>
                        </a:solidFill>
                        <a:effectLst/>
                        <a:latin typeface="Times New Roman"/>
                        <a:ea typeface="Calibri" panose="020F0502020204030204" pitchFamily="34" charset="0"/>
                        <a:cs typeface="Calibri"/>
                      </a:endParaRPr>
                    </a:p>
                    <a:p>
                      <a:pPr algn="ctr" fontAlgn="base"/>
                      <a:r>
                        <a:rPr lang="nl-NL" sz="1000" b="1">
                          <a:solidFill>
                            <a:schemeClr val="tx1"/>
                          </a:solidFill>
                          <a:effectLst/>
                          <a:latin typeface="Calibri"/>
                          <a:ea typeface="Times New Roman" panose="02020603050405020304" pitchFamily="18" charset="0"/>
                          <a:cs typeface="Calibri"/>
                        </a:rPr>
                        <a:t>  S2. Samenwerken met externe partners	</a:t>
                      </a:r>
                      <a:endParaRPr lang="nl-BE" sz="1200">
                        <a:solidFill>
                          <a:schemeClr val="tx1"/>
                        </a:solidFill>
                        <a:effectLst/>
                        <a:latin typeface="Times New Roman"/>
                        <a:ea typeface="Calibri" panose="020F0502020204030204" pitchFamily="34" charset="0"/>
                        <a:cs typeface="Calibri"/>
                      </a:endParaRPr>
                    </a:p>
                    <a:p>
                      <a:pPr fontAlgn="base">
                        <a:tabLst>
                          <a:tab pos="1469390" algn="ctr"/>
                          <a:tab pos="2939415" algn="r"/>
                        </a:tabLst>
                      </a:pPr>
                      <a:endParaRPr lang="nl-BE" sz="1200">
                        <a:solidFill>
                          <a:schemeClr val="tx1"/>
                        </a:solidFill>
                        <a:effectLst/>
                        <a:latin typeface="Calibri"/>
                        <a:ea typeface="Calibri" panose="020F0502020204030204" pitchFamily="34" charset="0"/>
                        <a:cs typeface="Arial"/>
                      </a:endParaRPr>
                    </a:p>
                    <a:p>
                      <a:pPr fontAlgn="base">
                        <a:tabLst>
                          <a:tab pos="1469390" algn="ctr"/>
                          <a:tab pos="2939415" algn="r"/>
                        </a:tabLst>
                      </a:pPr>
                      <a:endParaRPr lang="nl-BE" sz="1200">
                        <a:solidFill>
                          <a:schemeClr val="tx1"/>
                        </a:solidFill>
                        <a:effectLst/>
                        <a:latin typeface="Calibri"/>
                        <a:ea typeface="Calibri" panose="020F0502020204030204" pitchFamily="34" charset="0"/>
                        <a:cs typeface="Arial"/>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endParaRPr lang="nl-BE" sz="1000" b="1">
                        <a:solidFill>
                          <a:schemeClr val="tx1"/>
                        </a:solidFill>
                        <a:effectLst/>
                        <a:latin typeface="Calibri"/>
                        <a:ea typeface="Times New Roman" panose="02020603050405020304" pitchFamily="18" charset="0"/>
                        <a:cs typeface="Calibri"/>
                      </a:endParaRPr>
                    </a:p>
                    <a:p>
                      <a:pPr lvl="0" algn="ctr">
                        <a:buNone/>
                        <a:tabLst>
                          <a:tab pos="438150" algn="l"/>
                          <a:tab pos="4086225" algn="l"/>
                        </a:tabLst>
                      </a:pPr>
                      <a:r>
                        <a:rPr lang="nl-BE" sz="1000" b="1">
                          <a:solidFill>
                            <a:schemeClr val="tx1"/>
                          </a:solidFill>
                          <a:effectLst/>
                          <a:latin typeface="Calibri"/>
                          <a:ea typeface="Times New Roman" panose="02020603050405020304" pitchFamily="18" charset="0"/>
                          <a:cs typeface="Calibri"/>
                        </a:rPr>
                        <a:t>P1. Personeelsbeleid</a:t>
                      </a:r>
                      <a:endParaRPr lang="nl-BE" sz="1200">
                        <a:solidFill>
                          <a:schemeClr val="tx1"/>
                        </a:solidFill>
                        <a:effectLst/>
                        <a:latin typeface="Times New Roman"/>
                        <a:ea typeface="Calibri" panose="020F0502020204030204" pitchFamily="34" charset="0"/>
                        <a:cs typeface="Calibri"/>
                      </a:endParaRPr>
                    </a:p>
                    <a:p>
                      <a:pPr algn="ctr" fontAlgn="base">
                        <a:tabLst>
                          <a:tab pos="438150" algn="l"/>
                        </a:tabLst>
                      </a:pPr>
                      <a:r>
                        <a:rPr lang="nl-BE" sz="1000" b="1">
                          <a:solidFill>
                            <a:schemeClr val="tx1"/>
                          </a:solidFill>
                          <a:effectLst/>
                          <a:latin typeface="Calibri"/>
                          <a:ea typeface="Times New Roman" panose="02020603050405020304" pitchFamily="18" charset="0"/>
                          <a:cs typeface="Calibri"/>
                        </a:rPr>
                        <a:t>P2. Professionalisering</a:t>
                      </a:r>
                      <a:endParaRPr lang="nl-BE" sz="1200">
                        <a:solidFill>
                          <a:schemeClr val="tx1"/>
                        </a:solidFill>
                        <a:effectLst/>
                        <a:latin typeface="Times New Roman"/>
                        <a:ea typeface="Calibri" panose="020F0502020204030204" pitchFamily="34" charset="0"/>
                        <a:cs typeface="Calibri"/>
                      </a:endParaRPr>
                    </a:p>
                    <a:p>
                      <a:pPr algn="ctr" fontAlgn="base"/>
                      <a:r>
                        <a:rPr lang="nl-BE" sz="1000" b="1">
                          <a:solidFill>
                            <a:schemeClr val="tx1"/>
                          </a:solidFill>
                          <a:effectLst/>
                          <a:latin typeface="Calibri"/>
                          <a:ea typeface="Times New Roman" panose="02020603050405020304" pitchFamily="18" charset="0"/>
                          <a:cs typeface="Calibri"/>
                        </a:rPr>
                        <a:t>P3. Aanvangsbegeleiding</a:t>
                      </a:r>
                      <a:endParaRPr lang="nl-BE" sz="1200">
                        <a:solidFill>
                          <a:schemeClr val="tx1"/>
                        </a:solidFill>
                        <a:effectLst/>
                        <a:latin typeface="Times New Roman"/>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211227"/>
                  </a:ext>
                </a:extLst>
              </a:tr>
              <a:tr h="552719">
                <a:tc gridSpan="3">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lvl="8" algn="l" fontAlgn="base">
                        <a:tabLst>
                          <a:tab pos="2714625" algn="l"/>
                          <a:tab pos="3638550" algn="l"/>
                          <a:tab pos="4429760" algn="ctr"/>
                          <a:tab pos="6029325" algn="l"/>
                        </a:tabLst>
                      </a:pPr>
                      <a:br>
                        <a:rPr lang="nl-BE" sz="1200">
                          <a:effectLst/>
                          <a:latin typeface="Calibri"/>
                          <a:cs typeface="Arial"/>
                        </a:rPr>
                      </a:br>
                      <a:r>
                        <a:rPr lang="nl-NL" sz="1200" b="1">
                          <a:solidFill>
                            <a:srgbClr val="2F5496"/>
                          </a:solidFill>
                          <a:effectLst/>
                          <a:latin typeface="Calibri"/>
                          <a:ea typeface="Times New Roman" panose="02020603050405020304" pitchFamily="18" charset="0"/>
                          <a:cs typeface="Calibri"/>
                        </a:rPr>
                        <a:t>	</a:t>
                      </a:r>
                      <a:r>
                        <a:rPr lang="nl-NL" sz="1400" b="1">
                          <a:solidFill>
                            <a:srgbClr val="FFFFFF"/>
                          </a:solidFill>
                          <a:effectLst/>
                          <a:latin typeface="Calibri"/>
                          <a:ea typeface="Times New Roman" panose="02020603050405020304" pitchFamily="18" charset="0"/>
                          <a:cs typeface="Calibri"/>
                        </a:rPr>
                        <a:t>LEERSTEUNPRINCIPES</a:t>
                      </a:r>
                      <a:r>
                        <a:rPr lang="nl-NL" sz="1200" b="1">
                          <a:solidFill>
                            <a:srgbClr val="FFFFFF"/>
                          </a:solidFill>
                          <a:effectLst/>
                          <a:latin typeface="Calibri"/>
                          <a:ea typeface="Times New Roman" panose="02020603050405020304" pitchFamily="18" charset="0"/>
                          <a:cs typeface="Calibri"/>
                        </a:rPr>
                        <a:t>	</a:t>
                      </a:r>
                      <a:endParaRPr lang="nl-BE" sz="1200">
                        <a:effectLst/>
                        <a:latin typeface="Times New Roman"/>
                        <a:ea typeface="Calibri" panose="020F0502020204030204" pitchFamily="34" charset="0"/>
                        <a:cs typeface="Calibri"/>
                      </a:endParaRPr>
                    </a:p>
                    <a:p>
                      <a:pPr fontAlgn="base">
                        <a:tabLst>
                          <a:tab pos="3638550" algn="l"/>
                          <a:tab pos="4429760" algn="ctr"/>
                        </a:tabLst>
                      </a:pPr>
                      <a:endParaRPr lang="nl-BE" sz="1200">
                        <a:effectLst/>
                        <a:latin typeface="Calibri"/>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7BFAC"/>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424503947"/>
                  </a:ext>
                </a:extLst>
              </a:tr>
              <a:tr h="1114949">
                <a:tc gridSpan="3">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fontAlgn="base"/>
                      <a:endParaRPr lang="nl-BE" sz="1000" b="1">
                        <a:solidFill>
                          <a:schemeClr val="tx1"/>
                        </a:solidFill>
                        <a:effectLst/>
                        <a:highlight>
                          <a:srgbClr val="FFFF00"/>
                        </a:highlight>
                        <a:latin typeface="Calibri"/>
                        <a:ea typeface="Times New Roman" panose="02020603050405020304" pitchFamily="18" charset="0"/>
                        <a:cs typeface="Calibri"/>
                      </a:endParaRPr>
                    </a:p>
                    <a:p>
                      <a:pPr lvl="0" algn="ctr">
                        <a:buNone/>
                        <a:tabLst>
                          <a:tab pos="3095625" algn="l"/>
                          <a:tab pos="4429125" algn="ctr"/>
                        </a:tabLst>
                      </a:pPr>
                      <a:r>
                        <a:rPr lang="nl-BE" sz="1200" b="1">
                          <a:solidFill>
                            <a:schemeClr val="tx1"/>
                          </a:solidFill>
                          <a:effectLst/>
                          <a:latin typeface="Calibri"/>
                          <a:ea typeface="Times New Roman" panose="02020603050405020304" pitchFamily="18" charset="0"/>
                          <a:cs typeface="Calibri"/>
                        </a:rPr>
                        <a:t>LP1. Handelingsgericht samenwerken</a:t>
                      </a:r>
                      <a:endParaRPr lang="nl-BE" sz="1200">
                        <a:solidFill>
                          <a:schemeClr val="tx1"/>
                        </a:solidFill>
                        <a:effectLst/>
                        <a:latin typeface="Times New Roman"/>
                        <a:ea typeface="Calibri" panose="020F0502020204030204" pitchFamily="34" charset="0"/>
                        <a:cs typeface="Calibri"/>
                      </a:endParaRPr>
                    </a:p>
                    <a:p>
                      <a:pPr algn="ctr" fontAlgn="base"/>
                      <a:r>
                        <a:rPr lang="nl-BE" sz="1200" b="1">
                          <a:solidFill>
                            <a:schemeClr val="tx1"/>
                          </a:solidFill>
                          <a:effectLst/>
                          <a:latin typeface="Calibri"/>
                          <a:ea typeface="Times New Roman" panose="02020603050405020304" pitchFamily="18" charset="0"/>
                          <a:cs typeface="Calibri"/>
                        </a:rPr>
                        <a:t>LP2. Inbedding van leersteun in de klaspraktijk</a:t>
                      </a:r>
                      <a:endParaRPr lang="nl-BE" sz="1200">
                        <a:solidFill>
                          <a:schemeClr val="tx1"/>
                        </a:solidFill>
                        <a:effectLst/>
                        <a:latin typeface="Times New Roman"/>
                        <a:ea typeface="Calibri" panose="020F0502020204030204" pitchFamily="34" charset="0"/>
                        <a:cs typeface="Calibri"/>
                      </a:endParaRPr>
                    </a:p>
                    <a:p>
                      <a:pPr algn="ctr" fontAlgn="base"/>
                      <a:r>
                        <a:rPr lang="nl-BE" sz="1200" b="1">
                          <a:solidFill>
                            <a:schemeClr val="tx1"/>
                          </a:solidFill>
                          <a:effectLst/>
                          <a:latin typeface="Calibri"/>
                          <a:ea typeface="Times New Roman" panose="02020603050405020304" pitchFamily="18" charset="0"/>
                          <a:cs typeface="Calibri"/>
                        </a:rPr>
                        <a:t>LP3. Coachende en emancipatorische aanpak</a:t>
                      </a:r>
                      <a:endParaRPr lang="nl-BE" sz="1200">
                        <a:solidFill>
                          <a:schemeClr val="tx1"/>
                        </a:solidFill>
                        <a:effectLst/>
                        <a:latin typeface="Times New Roman"/>
                        <a:ea typeface="Calibri" panose="020F0502020204030204" pitchFamily="34" charset="0"/>
                        <a:cs typeface="Calibri"/>
                      </a:endParaRPr>
                    </a:p>
                    <a:p>
                      <a:pPr algn="ctr" fontAlgn="base"/>
                      <a:r>
                        <a:rPr lang="nl-BE" sz="1200" b="1">
                          <a:solidFill>
                            <a:schemeClr val="tx1"/>
                          </a:solidFill>
                          <a:effectLst/>
                          <a:latin typeface="Calibri"/>
                          <a:ea typeface="Times New Roman" panose="02020603050405020304" pitchFamily="18" charset="0"/>
                          <a:cs typeface="Calibri"/>
                        </a:rPr>
                        <a:t>LP4. Handelingsplanmatige, cyclische en dynamische aanpak</a:t>
                      </a:r>
                      <a:endParaRPr lang="nl-BE" sz="1200">
                        <a:solidFill>
                          <a:schemeClr val="tx1"/>
                        </a:solidFill>
                        <a:effectLst/>
                        <a:latin typeface="Times New Roman"/>
                        <a:ea typeface="Calibri" panose="020F0502020204030204" pitchFamily="34" charset="0"/>
                        <a:cs typeface="Calibri"/>
                      </a:endParaRPr>
                    </a:p>
                    <a:p>
                      <a:pPr algn="ctr" fontAlgn="base"/>
                      <a:r>
                        <a:rPr lang="nl-BE" sz="1200" b="1">
                          <a:solidFill>
                            <a:schemeClr val="tx1"/>
                          </a:solidFill>
                          <a:effectLst/>
                          <a:latin typeface="Calibri"/>
                          <a:ea typeface="Times New Roman" panose="02020603050405020304" pitchFamily="18" charset="0"/>
                          <a:cs typeface="Calibri"/>
                        </a:rPr>
                        <a:t>LP5. Resultaatgericht werken</a:t>
                      </a:r>
                      <a:endParaRPr lang="nl-BE" sz="1200">
                        <a:solidFill>
                          <a:schemeClr val="tx1"/>
                        </a:solidFill>
                        <a:effectLst/>
                        <a:latin typeface="Times New Roman"/>
                        <a:ea typeface="Calibri" panose="020F0502020204030204" pitchFamily="34" charset="0"/>
                        <a:cs typeface="Calibri"/>
                      </a:endParaRPr>
                    </a:p>
                    <a:p>
                      <a:pPr fontAlgn="base">
                        <a:tabLst>
                          <a:tab pos="390525" algn="l"/>
                        </a:tabLst>
                      </a:pPr>
                      <a:r>
                        <a:rPr lang="nl-BE" sz="1200">
                          <a:solidFill>
                            <a:srgbClr val="2F5496"/>
                          </a:solidFill>
                          <a:effectLst/>
                          <a:latin typeface="Calibri"/>
                          <a:ea typeface="Times New Roman" panose="02020603050405020304" pitchFamily="18" charset="0"/>
                          <a:cs typeface="Calibri"/>
                        </a:rPr>
                        <a:t>	</a:t>
                      </a:r>
                      <a:endParaRPr lang="nl-BE" sz="1200">
                        <a:effectLst/>
                        <a:latin typeface="Times New Roman"/>
                        <a:ea typeface="Calibri" panose="020F0502020204030204" pitchFamily="34" charset="0"/>
                        <a:cs typeface="Calibri"/>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808808728"/>
                  </a:ext>
                </a:extLst>
              </a:tr>
              <a:tr h="348008">
                <a:tc gridSpan="3">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lvl="7" algn="l">
                        <a:buNone/>
                        <a:tabLst>
                          <a:tab pos="390525" algn="l"/>
                        </a:tabLst>
                      </a:pPr>
                      <a:r>
                        <a:rPr lang="nl-BE" sz="1400" b="1">
                          <a:solidFill>
                            <a:schemeClr val="bg1"/>
                          </a:solidFill>
                          <a:effectLst/>
                          <a:latin typeface="Calibri"/>
                          <a:ea typeface="Calibri" panose="020F0502020204030204" pitchFamily="34" charset="0"/>
                          <a:cs typeface="Calibri"/>
                        </a:rPr>
                        <a:t>BEWOONBAARHEID, VEILIGHEID EN HYGIENE</a:t>
                      </a:r>
                    </a:p>
                  </a:txBody>
                  <a:tcPr marL="0" marR="0" marT="0" marB="0">
                    <a:lnL w="19050">
                      <a:solidFill>
                        <a:srgbClr val="000000"/>
                      </a:solidFill>
                    </a:lnL>
                    <a:lnR w="19050">
                      <a:solidFill>
                        <a:srgbClr val="000000"/>
                      </a:solidFill>
                    </a:lnR>
                    <a:lnT w="12700" cap="flat" cmpd="sng" algn="ctr">
                      <a:solidFill>
                        <a:sysClr val="windowText" lastClr="000000"/>
                      </a:solidFill>
                      <a:prstDash val="solid"/>
                      <a:round/>
                      <a:headEnd type="none" w="med" len="med"/>
                      <a:tailEnd type="none" w="med" len="med"/>
                    </a:lnT>
                    <a:lnB w="19050">
                      <a:solidFill>
                        <a:srgbClr val="000000"/>
                      </a:solidFill>
                    </a:lnB>
                    <a:lnTlToBr w="12700" cmpd="sng">
                      <a:noFill/>
                      <a:prstDash val="solid"/>
                    </a:lnTlToBr>
                    <a:lnBlToTr w="12700" cmpd="sng">
                      <a:noFill/>
                      <a:prstDash val="solid"/>
                    </a:lnBlToTr>
                    <a:solidFill>
                      <a:srgbClr val="37BFAC"/>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755526754"/>
                  </a:ext>
                </a:extLst>
              </a:tr>
            </a:tbl>
          </a:graphicData>
        </a:graphic>
      </p:graphicFrame>
      <p:sp>
        <p:nvSpPr>
          <p:cNvPr id="6" name="Pijl: omhoog 5">
            <a:extLst>
              <a:ext uri="{FF2B5EF4-FFF2-40B4-BE49-F238E27FC236}">
                <a16:creationId xmlns:a16="http://schemas.microsoft.com/office/drawing/2014/main" id="{F0DA9326-CEEA-54E1-6F07-BB99E40EA33C}"/>
              </a:ext>
            </a:extLst>
          </p:cNvPr>
          <p:cNvSpPr/>
          <p:nvPr/>
        </p:nvSpPr>
        <p:spPr>
          <a:xfrm>
            <a:off x="1641782" y="4204944"/>
            <a:ext cx="371475" cy="495300"/>
          </a:xfrm>
          <a:prstGeom prst="upArrow">
            <a:avLst/>
          </a:prstGeom>
          <a:solidFill>
            <a:srgbClr val="2D9788"/>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black"/>
              </a:solidFill>
              <a:effectLst/>
              <a:uLnTx/>
              <a:uFillTx/>
            </a:endParaRPr>
          </a:p>
        </p:txBody>
      </p:sp>
      <p:pic>
        <p:nvPicPr>
          <p:cNvPr id="7" name="Afbeelding 6">
            <a:extLst>
              <a:ext uri="{FF2B5EF4-FFF2-40B4-BE49-F238E27FC236}">
                <a16:creationId xmlns:a16="http://schemas.microsoft.com/office/drawing/2014/main" id="{82C09B54-DF6D-2BA1-10E3-C1776AE6368E}"/>
              </a:ext>
            </a:extLst>
          </p:cNvPr>
          <p:cNvPicPr>
            <a:picLocks noChangeAspect="1"/>
          </p:cNvPicPr>
          <p:nvPr/>
        </p:nvPicPr>
        <p:blipFill>
          <a:blip r:embed="rId2"/>
          <a:stretch>
            <a:fillRect/>
          </a:stretch>
        </p:blipFill>
        <p:spPr>
          <a:xfrm>
            <a:off x="4403711" y="4182039"/>
            <a:ext cx="408467" cy="518205"/>
          </a:xfrm>
          <a:prstGeom prst="rect">
            <a:avLst/>
          </a:prstGeom>
        </p:spPr>
      </p:pic>
      <p:pic>
        <p:nvPicPr>
          <p:cNvPr id="8" name="Afbeelding 7">
            <a:extLst>
              <a:ext uri="{FF2B5EF4-FFF2-40B4-BE49-F238E27FC236}">
                <a16:creationId xmlns:a16="http://schemas.microsoft.com/office/drawing/2014/main" id="{E121C4FE-6545-7A60-37DC-4A318C325B79}"/>
              </a:ext>
            </a:extLst>
          </p:cNvPr>
          <p:cNvPicPr>
            <a:picLocks noChangeAspect="1"/>
          </p:cNvPicPr>
          <p:nvPr/>
        </p:nvPicPr>
        <p:blipFill>
          <a:blip r:embed="rId2"/>
          <a:stretch>
            <a:fillRect/>
          </a:stretch>
        </p:blipFill>
        <p:spPr>
          <a:xfrm>
            <a:off x="7460288" y="4182040"/>
            <a:ext cx="408467" cy="518205"/>
          </a:xfrm>
          <a:prstGeom prst="rect">
            <a:avLst/>
          </a:prstGeom>
        </p:spPr>
      </p:pic>
    </p:spTree>
    <p:extLst>
      <p:ext uri="{BB962C8B-B14F-4D97-AF65-F5344CB8AC3E}">
        <p14:creationId xmlns:p14="http://schemas.microsoft.com/office/powerpoint/2010/main" val="259334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0"/>
            <a:ext cx="8579875" cy="864096"/>
          </a:xfrm>
        </p:spPr>
        <p:txBody>
          <a:bodyPr>
            <a:normAutofit/>
          </a:bodyPr>
          <a:lstStyle/>
          <a:p>
            <a:r>
              <a:rPr lang="nl-BE"/>
              <a:t>K1 Visie en strategisch beleid</a:t>
            </a:r>
          </a:p>
        </p:txBody>
      </p:sp>
      <p:sp>
        <p:nvSpPr>
          <p:cNvPr id="3" name="Tijdelijke aanduiding voor inhoud 2"/>
          <p:cNvSpPr>
            <a:spLocks noGrp="1"/>
          </p:cNvSpPr>
          <p:nvPr>
            <p:ph idx="1"/>
          </p:nvPr>
        </p:nvSpPr>
        <p:spPr>
          <a:xfrm>
            <a:off x="323410" y="915467"/>
            <a:ext cx="8569070" cy="5424656"/>
          </a:xfrm>
        </p:spPr>
        <p:txBody>
          <a:bodyPr>
            <a:normAutofit/>
          </a:bodyPr>
          <a:lstStyle/>
          <a:p>
            <a:pPr lvl="1">
              <a:lnSpc>
                <a:spcPct val="115000"/>
              </a:lnSpc>
              <a:buFontTx/>
              <a:buChar char="-"/>
            </a:pPr>
            <a:endParaRPr lang="nl-BE" sz="2400">
              <a:solidFill>
                <a:srgbClr val="242424"/>
              </a:solidFill>
              <a:ea typeface="Times New Roman" panose="02020603050405020304" pitchFamily="18" charset="0"/>
              <a:cs typeface="Segoe UI" panose="020B0502040204020203" pitchFamily="34" charset="0"/>
            </a:endParaRPr>
          </a:p>
          <a:p>
            <a:pPr lvl="1">
              <a:lnSpc>
                <a:spcPct val="115000"/>
              </a:lnSpc>
              <a:buFontTx/>
              <a:buChar char="-"/>
            </a:pPr>
            <a:endParaRPr lang="nl-BE" sz="2400">
              <a:solidFill>
                <a:srgbClr val="242424"/>
              </a:solidFill>
              <a:ea typeface="Times New Roman" panose="02020603050405020304" pitchFamily="18" charset="0"/>
              <a:cs typeface="Segoe UI" panose="020B0502040204020203" pitchFamily="34" charset="0"/>
            </a:endParaRPr>
          </a:p>
          <a:p>
            <a:pPr lvl="1">
              <a:lnSpc>
                <a:spcPct val="115000"/>
              </a:lnSpc>
              <a:buFontTx/>
              <a:buChar char="-"/>
            </a:pPr>
            <a:endParaRPr lang="nl-BE">
              <a:solidFill>
                <a:srgbClr val="242424"/>
              </a:solidFill>
              <a:ea typeface="Times New Roman" panose="02020603050405020304" pitchFamily="18" charset="0"/>
              <a:cs typeface="Segoe UI" panose="020B0502040204020203" pitchFamily="34" charset="0"/>
            </a:endParaRPr>
          </a:p>
          <a:p>
            <a:pPr lvl="0">
              <a:lnSpc>
                <a:spcPct val="115000"/>
              </a:lnSpc>
              <a:buFontTx/>
              <a:buChar char="-"/>
            </a:pPr>
            <a:endParaRPr lang="nl-BE" sz="1800">
              <a:solidFill>
                <a:srgbClr val="242424"/>
              </a:solidFill>
              <a:effectLst/>
              <a:ea typeface="Times New Roman" panose="02020603050405020304" pitchFamily="18" charset="0"/>
              <a:cs typeface="Segoe UI" panose="020B0502040204020203" pitchFamily="34" charset="0"/>
            </a:endParaRPr>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9</a:t>
            </a:fld>
            <a:endParaRPr lang="nl-NL"/>
          </a:p>
        </p:txBody>
      </p:sp>
      <p:graphicFrame>
        <p:nvGraphicFramePr>
          <p:cNvPr id="7" name="Tabel 6">
            <a:extLst>
              <a:ext uri="{FF2B5EF4-FFF2-40B4-BE49-F238E27FC236}">
                <a16:creationId xmlns:a16="http://schemas.microsoft.com/office/drawing/2014/main" id="{95026CAB-C597-CD7C-399C-E8CA26FE3F3A}"/>
              </a:ext>
            </a:extLst>
          </p:cNvPr>
          <p:cNvGraphicFramePr>
            <a:graphicFrameLocks noGrp="1"/>
          </p:cNvGraphicFramePr>
          <p:nvPr>
            <p:extLst>
              <p:ext uri="{D42A27DB-BD31-4B8C-83A1-F6EECF244321}">
                <p14:modId xmlns:p14="http://schemas.microsoft.com/office/powerpoint/2010/main" val="585092667"/>
              </p:ext>
            </p:extLst>
          </p:nvPr>
        </p:nvGraphicFramePr>
        <p:xfrm>
          <a:off x="436865" y="1258883"/>
          <a:ext cx="8569325" cy="4662615"/>
        </p:xfrm>
        <a:graphic>
          <a:graphicData uri="http://schemas.openxmlformats.org/drawingml/2006/table">
            <a:tbl>
              <a:tblPr firstRow="1" firstCol="1" bandRow="1"/>
              <a:tblGrid>
                <a:gridCol w="2083945">
                  <a:extLst>
                    <a:ext uri="{9D8B030D-6E8A-4147-A177-3AD203B41FA5}">
                      <a16:colId xmlns:a16="http://schemas.microsoft.com/office/drawing/2014/main" val="807238030"/>
                    </a:ext>
                  </a:extLst>
                </a:gridCol>
                <a:gridCol w="2074962">
                  <a:extLst>
                    <a:ext uri="{9D8B030D-6E8A-4147-A177-3AD203B41FA5}">
                      <a16:colId xmlns:a16="http://schemas.microsoft.com/office/drawing/2014/main" val="2942126550"/>
                    </a:ext>
                  </a:extLst>
                </a:gridCol>
                <a:gridCol w="2083945">
                  <a:extLst>
                    <a:ext uri="{9D8B030D-6E8A-4147-A177-3AD203B41FA5}">
                      <a16:colId xmlns:a16="http://schemas.microsoft.com/office/drawing/2014/main" val="911380616"/>
                    </a:ext>
                  </a:extLst>
                </a:gridCol>
                <a:gridCol w="242528">
                  <a:extLst>
                    <a:ext uri="{9D8B030D-6E8A-4147-A177-3AD203B41FA5}">
                      <a16:colId xmlns:a16="http://schemas.microsoft.com/office/drawing/2014/main" val="1622272127"/>
                    </a:ext>
                  </a:extLst>
                </a:gridCol>
                <a:gridCol w="2083945">
                  <a:extLst>
                    <a:ext uri="{9D8B030D-6E8A-4147-A177-3AD203B41FA5}">
                      <a16:colId xmlns:a16="http://schemas.microsoft.com/office/drawing/2014/main" val="2648476918"/>
                    </a:ext>
                  </a:extLst>
                </a:gridCol>
              </a:tblGrid>
              <a:tr h="224563">
                <a:tc>
                  <a:txBody>
                    <a:bodyPr/>
                    <a:lstStyle/>
                    <a:p>
                      <a:pPr algn="ctr">
                        <a:lnSpc>
                          <a:spcPct val="107000"/>
                        </a:lnSpc>
                        <a:spcAft>
                          <a:spcPts val="800"/>
                        </a:spcAft>
                      </a:pPr>
                      <a:r>
                        <a:rPr lang="nl-BE" sz="1200" b="1">
                          <a:solidFill>
                            <a:srgbClr val="000000"/>
                          </a:solidFill>
                          <a:effectLst/>
                          <a:latin typeface="Calibri"/>
                          <a:ea typeface="Calibri" panose="020F0502020204030204" pitchFamily="34" charset="0"/>
                          <a:cs typeface="Times New Roman"/>
                        </a:rPr>
                        <a:t>BENEDEN DE VERWACHTING </a:t>
                      </a:r>
                      <a:endParaRPr lang="nl-BE" sz="12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algn="ctr">
                        <a:lnSpc>
                          <a:spcPct val="107000"/>
                        </a:lnSpc>
                        <a:spcAft>
                          <a:spcPts val="800"/>
                        </a:spcAft>
                      </a:pPr>
                      <a:r>
                        <a:rPr lang="nl-BE" sz="1200" b="1">
                          <a:solidFill>
                            <a:srgbClr val="000000"/>
                          </a:solidFill>
                          <a:effectLst/>
                          <a:latin typeface="Calibri"/>
                          <a:ea typeface="Calibri" panose="020F0502020204030204" pitchFamily="34" charset="0"/>
                          <a:cs typeface="Times New Roman"/>
                        </a:rPr>
                        <a:t>BENADERT DE VERWACHTING </a:t>
                      </a:r>
                      <a:endParaRPr lang="nl-BE" sz="12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nl-BE" sz="1200" b="1">
                          <a:solidFill>
                            <a:srgbClr val="000000"/>
                          </a:solidFill>
                          <a:effectLst/>
                          <a:latin typeface="Calibri"/>
                          <a:ea typeface="Calibri" panose="020F0502020204030204" pitchFamily="34" charset="0"/>
                          <a:cs typeface="Times New Roman"/>
                        </a:rPr>
                        <a:t>VOLGENS DE VERWACHTING </a:t>
                      </a:r>
                      <a:endParaRPr lang="nl-BE" sz="12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a:lnSpc>
                          <a:spcPct val="107000"/>
                        </a:lnSpc>
                        <a:spcAft>
                          <a:spcPts val="800"/>
                        </a:spcAft>
                      </a:pPr>
                      <a:endParaRPr lang="nl-BE" sz="12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nl-BE" sz="1200" b="1">
                          <a:solidFill>
                            <a:srgbClr val="000000"/>
                          </a:solidFill>
                          <a:effectLst/>
                          <a:latin typeface="Calibri"/>
                          <a:ea typeface="Calibri"/>
                          <a:cs typeface="Times New Roman"/>
                        </a:rPr>
                        <a:t>OVERSTIJGT DE VERWACHTING</a:t>
                      </a:r>
                      <a:endParaRPr lang="nl-BE" sz="1200">
                        <a:effectLst/>
                        <a:latin typeface="Calibri"/>
                        <a:ea typeface="Calibri"/>
                        <a:cs typeface="Times New Roman"/>
                      </a:endParaRPr>
                    </a:p>
                    <a:p>
                      <a:pPr lvl="0" algn="ctr">
                        <a:lnSpc>
                          <a:spcPct val="100000"/>
                        </a:lnSpc>
                        <a:spcAft>
                          <a:spcPts val="0"/>
                        </a:spcAft>
                        <a:buNone/>
                      </a:pPr>
                      <a:r>
                        <a:rPr lang="nl-BE" sz="1200" b="1">
                          <a:effectLst/>
                          <a:latin typeface="Calibri"/>
                          <a:ea typeface="Calibri"/>
                          <a:cs typeface="Times New Roman"/>
                        </a:rPr>
                        <a:t>(niet bij erkenningsonderzoek)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022339342"/>
                  </a:ext>
                </a:extLst>
              </a:tr>
              <a:tr h="2886758">
                <a:tc>
                  <a:txBody>
                    <a:bodyPr/>
                    <a:lstStyle/>
                    <a:p>
                      <a:pPr algn="l">
                        <a:lnSpc>
                          <a:spcPct val="107000"/>
                        </a:lnSpc>
                        <a:spcAft>
                          <a:spcPts val="800"/>
                        </a:spcAft>
                      </a:pPr>
                      <a:r>
                        <a:rPr lang="nl-BE" sz="1200">
                          <a:effectLst/>
                          <a:latin typeface="Calibri"/>
                          <a:ea typeface="Calibri" panose="020F0502020204030204" pitchFamily="34" charset="0"/>
                          <a:cs typeface="Times New Roman"/>
                        </a:rPr>
                        <a:t>Het leersteuncentrum heeft weinig zicht op wat het met leersteun wil bereiken, hoe het de leersteunwerking wil vormgeven en hoe het de ontwikkeling van de leerlingen met specifieke onderwijs- en ondersteuningsbehoeften wil stimuleren en de leraren en schoolteams wil versterken. Die beperkte visie is in strijd met de regelgeving. Uit de werking van het leersteuncentrum en uit de leersteunpraktijk blijkt weinig gemeenschappelijke doelgerichtheid.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BE" sz="1200">
                          <a:effectLst/>
                          <a:latin typeface="Calibri"/>
                          <a:ea typeface="Calibri" panose="020F0502020204030204" pitchFamily="34" charset="0"/>
                          <a:cs typeface="Times New Roman"/>
                        </a:rPr>
                        <a:t>Het leersteuncentrum weet wat het met leersteun wil bereiken. Het leersteuncentrum laat kansen liggen om die visie af te stemmen op de regelgeving. Het  heeft beperkt zicht op hoe het zijn visie wil realiseren. Het centrum stimuleert de gezamenlijke verantwoordelijkheid om de visie te realiseren in beperkte mate.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BE" sz="1200">
                          <a:effectLst/>
                          <a:latin typeface="Calibri"/>
                          <a:ea typeface="Calibri" panose="020F0502020204030204" pitchFamily="34" charset="0"/>
                          <a:cs typeface="Times New Roman"/>
                        </a:rPr>
                        <a:t>Het leersteuncentrum weet wat het met leersteun wil bereiken, hoe het de leersteunwerking wil vormgeven en hoe het de ontwikkeling van de leerlingen met specifieke onderwijs- en ondersteuningsbehoeften wil stimuleren en de leraren en schoolteams wil versterken. De visie is afgestemd op de regelgeving. Ze vindt ingang in de werking van het leersteuncentrum, de leersteunpraktijk en in de samenwerking met alle partners. Het leersteuncentrum stimuleert de gezamenlijke verantwoordelijkheid om de visie te realiseren.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endParaRPr lang="nl-BE" sz="12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800"/>
                        </a:spcAft>
                      </a:pPr>
                      <a:r>
                        <a:rPr lang="nl-BE" sz="1200">
                          <a:effectLst/>
                          <a:latin typeface="Calibri"/>
                          <a:ea typeface="Calibri" panose="020F0502020204030204" pitchFamily="34" charset="0"/>
                          <a:cs typeface="Times New Roman"/>
                        </a:rPr>
                        <a:t>Het leersteuncentrum weet wat het met leersteun wil bereiken, hoe het de leersteunwerking wil vormgeven en hoe het de ontwikkeling van de leerlingen met specifieke onderwijs- en ondersteuningsbehoeften wil stimuleren. De visie is afgestemd op de regelgeving. Ze vindt breed en zichtbaar ingang in de werking van het leersteuncentrum, de leersteunpraktijk en in de samenwerking met alle partners. Het leersteuncentrum stimuleert de gezamenlijke verantwoordelijkheid om de visie te realiseren. Het stuurt zijn visie bij waar nodig. De manier waarop het leersteuncentrum zijn visie ontwikkelt en een strategisch beleid voert, is een voorbeeld van goede praktijk.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656572"/>
                  </a:ext>
                </a:extLst>
              </a:tr>
            </a:tbl>
          </a:graphicData>
        </a:graphic>
      </p:graphicFrame>
    </p:spTree>
    <p:extLst>
      <p:ext uri="{BB962C8B-B14F-4D97-AF65-F5344CB8AC3E}">
        <p14:creationId xmlns:p14="http://schemas.microsoft.com/office/powerpoint/2010/main" val="2134577014"/>
      </p:ext>
    </p:extLst>
  </p:cSld>
  <p:clrMapOvr>
    <a:masterClrMapping/>
  </p:clrMapOvr>
</p:sld>
</file>

<file path=ppt/theme/theme1.xml><?xml version="1.0" encoding="utf-8"?>
<a:theme xmlns:a="http://schemas.openxmlformats.org/drawingml/2006/main" name="VOI_Presentatie">
  <a:themeElements>
    <a:clrScheme name="VOI">
      <a:dk1>
        <a:srgbClr val="000000"/>
      </a:dk1>
      <a:lt1>
        <a:srgbClr val="FFFFFF"/>
      </a:lt1>
      <a:dk2>
        <a:srgbClr val="3C3D3C"/>
      </a:dk2>
      <a:lt2>
        <a:srgbClr val="EEEEE7"/>
      </a:lt2>
      <a:accent1>
        <a:srgbClr val="FEEC00"/>
      </a:accent1>
      <a:accent2>
        <a:srgbClr val="FFC000"/>
      </a:accent2>
      <a:accent3>
        <a:srgbClr val="4F81BD"/>
      </a:accent3>
      <a:accent4>
        <a:srgbClr val="C0504D"/>
      </a:accent4>
      <a:accent5>
        <a:srgbClr val="9BBB59"/>
      </a:accent5>
      <a:accent6>
        <a:srgbClr val="8064A2"/>
      </a:accent6>
      <a:hlink>
        <a:srgbClr val="0000FF"/>
      </a:hlink>
      <a:folHlink>
        <a:srgbClr val="800080"/>
      </a:folHlink>
    </a:clrScheme>
    <a:fontScheme name="VOI">
      <a:majorFont>
        <a:latin typeface="Calibri Bold"/>
        <a:ea typeface=""/>
        <a:cs typeface="Calibri"/>
      </a:majorFont>
      <a:minorFont>
        <a:latin typeface="Calibri"/>
        <a:ea typeface=""/>
        <a:cs typeface="Calibri"/>
      </a:minorFont>
    </a:fontScheme>
    <a:fmtScheme name="Elementai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402-voi-standaard_powerpoint.potx" id="{2EC0D0EA-4EE7-4889-8AB7-DADB7AD71FCE}" vid="{B3074841-6399-4C3C-AA0D-E09A9096F0FF}"/>
    </a:ext>
  </a:extLst>
</a:theme>
</file>

<file path=ppt/theme/theme2.xml><?xml version="1.0" encoding="utf-8"?>
<a:theme xmlns:a="http://schemas.openxmlformats.org/drawingml/2006/main" name="Dividend">
  <a:themeElements>
    <a:clrScheme name="Aangepast 4">
      <a:dk1>
        <a:srgbClr val="000000"/>
      </a:dk1>
      <a:lt1>
        <a:srgbClr val="FFFFFF"/>
      </a:lt1>
      <a:dk2>
        <a:srgbClr val="3D3D3D"/>
      </a:dk2>
      <a:lt2>
        <a:srgbClr val="EBEBEB"/>
      </a:lt2>
      <a:accent1>
        <a:srgbClr val="1A3260"/>
      </a:accent1>
      <a:accent2>
        <a:srgbClr val="4590B8"/>
      </a:accent2>
      <a:accent3>
        <a:srgbClr val="45CBE8"/>
      </a:accent3>
      <a:accent4>
        <a:srgbClr val="AC837F"/>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Kantoorthema">
  <a:themeElements>
    <a:clrScheme name="VOI">
      <a:dk1>
        <a:srgbClr val="000000"/>
      </a:dk1>
      <a:lt1>
        <a:srgbClr val="FFFFFF"/>
      </a:lt1>
      <a:dk2>
        <a:srgbClr val="3C3D3C"/>
      </a:dk2>
      <a:lt2>
        <a:srgbClr val="EEEEE7"/>
      </a:lt2>
      <a:accent1>
        <a:srgbClr val="FEEC00"/>
      </a:accent1>
      <a:accent2>
        <a:srgbClr val="FFC000"/>
      </a:accent2>
      <a:accent3>
        <a:srgbClr val="4F81BD"/>
      </a:accent3>
      <a:accent4>
        <a:srgbClr val="C0504D"/>
      </a:accent4>
      <a:accent5>
        <a:srgbClr val="9BBB59"/>
      </a:accent5>
      <a:accent6>
        <a:srgbClr val="8064A2"/>
      </a:accent6>
      <a:hlink>
        <a:srgbClr val="0000FF"/>
      </a:hlink>
      <a:folHlink>
        <a:srgbClr val="800080"/>
      </a:folHlink>
    </a:clrScheme>
    <a:fontScheme name="VOI">
      <a:majorFont>
        <a:latin typeface="Calibri Bold"/>
        <a:ea typeface=""/>
        <a:cs typeface="Calibri"/>
      </a:majorFont>
      <a:minorFont>
        <a:latin typeface="Calibri"/>
        <a:ea typeface=""/>
        <a:cs typeface="Calibri"/>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VOI">
      <a:dk1>
        <a:srgbClr val="000000"/>
      </a:dk1>
      <a:lt1>
        <a:srgbClr val="FFFFFF"/>
      </a:lt1>
      <a:dk2>
        <a:srgbClr val="3C3D3C"/>
      </a:dk2>
      <a:lt2>
        <a:srgbClr val="EEEEE7"/>
      </a:lt2>
      <a:accent1>
        <a:srgbClr val="FEEC00"/>
      </a:accent1>
      <a:accent2>
        <a:srgbClr val="FFC000"/>
      </a:accent2>
      <a:accent3>
        <a:srgbClr val="4F81BD"/>
      </a:accent3>
      <a:accent4>
        <a:srgbClr val="C0504D"/>
      </a:accent4>
      <a:accent5>
        <a:srgbClr val="9BBB59"/>
      </a:accent5>
      <a:accent6>
        <a:srgbClr val="8064A2"/>
      </a:accent6>
      <a:hlink>
        <a:srgbClr val="0000FF"/>
      </a:hlink>
      <a:folHlink>
        <a:srgbClr val="800080"/>
      </a:folHlink>
    </a:clrScheme>
    <a:fontScheme name="VOI">
      <a:majorFont>
        <a:latin typeface="Calibri Bold"/>
        <a:ea typeface=""/>
        <a:cs typeface="Calibri"/>
      </a:majorFont>
      <a:minorFont>
        <a:latin typeface="Calibri"/>
        <a:ea typeface=""/>
        <a:cs typeface="Calibri"/>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2239D6A00F5B4E800F162450488F2E" ma:contentTypeVersion="5" ma:contentTypeDescription="Een nieuw document maken." ma:contentTypeScope="" ma:versionID="8a7fddc1b214c554e8d164fc5034553c">
  <xsd:schema xmlns:xsd="http://www.w3.org/2001/XMLSchema" xmlns:xs="http://www.w3.org/2001/XMLSchema" xmlns:p="http://schemas.microsoft.com/office/2006/metadata/properties" xmlns:ns2="67094cc3-5dc4-48c1-825d-c4135f31bea2" xmlns:ns3="02e36e77-8f17-4d6f-80e1-f75fed5bfe15" targetNamespace="http://schemas.microsoft.com/office/2006/metadata/properties" ma:root="true" ma:fieldsID="ddee8654eadc49a94230ab6d89afb739" ns2:_="" ns3:_="">
    <xsd:import namespace="67094cc3-5dc4-48c1-825d-c4135f31bea2"/>
    <xsd:import namespace="02e36e77-8f17-4d6f-80e1-f75fed5bfe1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94cc3-5dc4-48c1-825d-c4135f31be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36e77-8f17-4d6f-80e1-f75fed5bfe15"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2692B1-3590-4551-9A18-4452CDFADBFD}">
  <ds:schemaRefs>
    <ds:schemaRef ds:uri="02e36e77-8f17-4d6f-80e1-f75fed5bfe15"/>
    <ds:schemaRef ds:uri="67094cc3-5dc4-48c1-825d-c4135f31be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83043C-938D-474F-B641-0F8573BCA133}">
  <ds:schemaRefs>
    <ds:schemaRef ds:uri="http://schemas.microsoft.com/office/2006/metadata/longProperties"/>
  </ds:schemaRefs>
</ds:datastoreItem>
</file>

<file path=customXml/itemProps3.xml><?xml version="1.0" encoding="utf-8"?>
<ds:datastoreItem xmlns:ds="http://schemas.openxmlformats.org/officeDocument/2006/customXml" ds:itemID="{E0BF488B-F6A3-41EC-9008-DA116CAA9472}">
  <ds:schemaRefs>
    <ds:schemaRef ds:uri="http://schemas.microsoft.com/sharepoint/v3/contenttype/forms"/>
  </ds:schemaRefs>
</ds:datastoreItem>
</file>

<file path=customXml/itemProps4.xml><?xml version="1.0" encoding="utf-8"?>
<ds:datastoreItem xmlns:ds="http://schemas.openxmlformats.org/officeDocument/2006/customXml" ds:itemID="{C08CD114-6EEB-4281-A39D-8753285EF350}">
  <ds:schemaRefs>
    <ds:schemaRef ds:uri="02e36e77-8f17-4d6f-80e1-f75fed5bfe15"/>
    <ds:schemaRef ds:uri="67094cc3-5dc4-48c1-825d-c4135f31be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0402-voi-standaard_powerpoint</Template>
  <TotalTime>137</TotalTime>
  <Words>3397</Words>
  <Application>Microsoft Office PowerPoint</Application>
  <PresentationFormat>Diavoorstelling (4:3)</PresentationFormat>
  <Paragraphs>566</Paragraphs>
  <Slides>43</Slides>
  <Notes>16</Notes>
  <HiddenSlides>0</HiddenSlides>
  <MMClips>0</MMClips>
  <ScaleCrop>false</ScaleCrop>
  <HeadingPairs>
    <vt:vector size="6" baseType="variant">
      <vt:variant>
        <vt:lpstr>Gebruikte lettertypen</vt:lpstr>
      </vt:variant>
      <vt:variant>
        <vt:i4>12</vt:i4>
      </vt:variant>
      <vt:variant>
        <vt:lpstr>Thema</vt:lpstr>
      </vt:variant>
      <vt:variant>
        <vt:i4>2</vt:i4>
      </vt:variant>
      <vt:variant>
        <vt:lpstr>Diatitels</vt:lpstr>
      </vt:variant>
      <vt:variant>
        <vt:i4>43</vt:i4>
      </vt:variant>
    </vt:vector>
  </HeadingPairs>
  <TitlesOfParts>
    <vt:vector size="57" baseType="lpstr">
      <vt:lpstr>Times New Roman</vt:lpstr>
      <vt:lpstr>Arial,Sans-Serif</vt:lpstr>
      <vt:lpstr>Gill Sans MT</vt:lpstr>
      <vt:lpstr>Calibri</vt:lpstr>
      <vt:lpstr>Arial</vt:lpstr>
      <vt:lpstr>Wingdings,Sans-Serif</vt:lpstr>
      <vt:lpstr>Trebuchet MS</vt:lpstr>
      <vt:lpstr>Wingdings 2</vt:lpstr>
      <vt:lpstr>Wingdings</vt:lpstr>
      <vt:lpstr>Verdana</vt:lpstr>
      <vt:lpstr>Courier New</vt:lpstr>
      <vt:lpstr>Calibri Bold</vt:lpstr>
      <vt:lpstr>VOI_Presentatie</vt:lpstr>
      <vt:lpstr>Dividend</vt:lpstr>
      <vt:lpstr>Erkenningsonderzoeken leersteuncentra</vt:lpstr>
      <vt:lpstr>agenda</vt:lpstr>
      <vt:lpstr>GOED OM WETEN</vt:lpstr>
      <vt:lpstr>Onze opdracht</vt:lpstr>
      <vt:lpstr>erkenningsvoorwaarden</vt:lpstr>
      <vt:lpstr>erkenningsvoorwaarden</vt:lpstr>
      <vt:lpstr>Wat eraan voorafging</vt:lpstr>
      <vt:lpstr>Toezichtkader</vt:lpstr>
      <vt:lpstr>K1 Visie en strategisch beleid</vt:lpstr>
      <vt:lpstr>Ontwikkelingsschalen</vt:lpstr>
      <vt:lpstr>PowerPoint-presentatie</vt:lpstr>
      <vt:lpstr>Try-outs</vt:lpstr>
      <vt:lpstr>Try-outs: onze ervaringen</vt:lpstr>
      <vt:lpstr>Try-outs: getuigenis vanuit het werkveld</vt:lpstr>
      <vt:lpstr>Toezichtkader </vt:lpstr>
      <vt:lpstr>Try-out – voorbereiding </vt:lpstr>
      <vt:lpstr>Try-out – voorbereiding</vt:lpstr>
      <vt:lpstr>Try-out – voorbereiding  </vt:lpstr>
      <vt:lpstr>Try-out – methodologie </vt:lpstr>
      <vt:lpstr>Try-out – methodologie </vt:lpstr>
      <vt:lpstr>Try-out – methodologie </vt:lpstr>
      <vt:lpstr>Try-out – methodologie </vt:lpstr>
      <vt:lpstr>Na de doorlichting</vt:lpstr>
      <vt:lpstr>ontwikkelingsschalen</vt:lpstr>
      <vt:lpstr>Samenvattend: ervaring doorlichting</vt:lpstr>
      <vt:lpstr>ERKENNINGSONDERZOEK (EKO)</vt:lpstr>
      <vt:lpstr>doorlichtingsfocus</vt:lpstr>
      <vt:lpstr>Methodologie</vt:lpstr>
      <vt:lpstr>Methodologie: omgevingsanalyse</vt:lpstr>
      <vt:lpstr>weekPlanning</vt:lpstr>
      <vt:lpstr>Afronding Erkenningsonderzoek</vt:lpstr>
      <vt:lpstr>Na het erkenningsonderzoek</vt:lpstr>
      <vt:lpstr>Na de erkenningsonderzoeken</vt:lpstr>
      <vt:lpstr>Hoe voorbereiden OP …</vt:lpstr>
      <vt:lpstr>PowerPoint-presentatie</vt:lpstr>
      <vt:lpstr>PowerPoint-presentatie</vt:lpstr>
      <vt:lpstr>ONLINE gesprekken ouders en leraren</vt:lpstr>
      <vt:lpstr>PowerPoint-presentatie</vt:lpstr>
      <vt:lpstr>Te bezorgen info</vt:lpstr>
      <vt:lpstr>Te bezorgen info - BVH</vt:lpstr>
      <vt:lpstr>Extra informatie</vt:lpstr>
      <vt:lpstr>Save the dates …</vt:lpstr>
      <vt:lpstr>Alles duidelijk?</vt:lpstr>
    </vt:vector>
  </TitlesOfParts>
  <Manager>lieven.viaene@ond.vlaanderen.be</Manager>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Erkenningsonderzoeken leersteuncentra</dc:title>
  <dc:creator>Vander Elst Bieke</dc:creator>
  <cp:lastModifiedBy>Vander Elst Bieke</cp:lastModifiedBy>
  <cp:revision>33</cp:revision>
  <dcterms:created xsi:type="dcterms:W3CDTF">2023-08-31T12:33:23Z</dcterms:created>
  <dcterms:modified xsi:type="dcterms:W3CDTF">2023-12-15T16:39:07Z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0x010100062239D6A00F5B4E800F162450488F2E</vt:lpwstr>
  </property>
  <property fmtid="{D5CDD505-2E9C-101B-9397-08002B2CF9AE}" pid="4" name="display_urn:schemas-microsoft-com:office:office#Editor">
    <vt:lpwstr>MATHEI, Ignace </vt:lpwstr>
  </property>
  <property fmtid="{D5CDD505-2E9C-101B-9397-08002B2CF9AE}" pid="5" name="display_urn:schemas-microsoft-com:office:office#Author">
    <vt:lpwstr>MATHEI, Ignace </vt:lpwstr>
  </property>
</Properties>
</file>